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81" r:id="rId4"/>
    <p:sldId id="258" r:id="rId5"/>
    <p:sldId id="260" r:id="rId6"/>
    <p:sldId id="261" r:id="rId7"/>
    <p:sldId id="259" r:id="rId8"/>
    <p:sldId id="263" r:id="rId9"/>
    <p:sldId id="295" r:id="rId10"/>
    <p:sldId id="296" r:id="rId11"/>
    <p:sldId id="297" r:id="rId12"/>
    <p:sldId id="321" r:id="rId13"/>
    <p:sldId id="282" r:id="rId14"/>
    <p:sldId id="298" r:id="rId15"/>
    <p:sldId id="303" r:id="rId16"/>
    <p:sldId id="304" r:id="rId17"/>
    <p:sldId id="305" r:id="rId18"/>
    <p:sldId id="317" r:id="rId19"/>
    <p:sldId id="324" r:id="rId20"/>
    <p:sldId id="306" r:id="rId21"/>
    <p:sldId id="307" r:id="rId22"/>
    <p:sldId id="308" r:id="rId23"/>
    <p:sldId id="309" r:id="rId24"/>
    <p:sldId id="283" r:id="rId25"/>
    <p:sldId id="323" r:id="rId26"/>
    <p:sldId id="278" r:id="rId27"/>
    <p:sldId id="284" r:id="rId2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6991"/>
    <a:srgbClr val="132F55"/>
    <a:srgbClr val="DCDFE2"/>
    <a:srgbClr val="183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8" d="100"/>
          <a:sy n="108" d="100"/>
        </p:scale>
        <p:origin x="456" y="114"/>
      </p:cViewPr>
      <p:guideLst>
        <p:guide orient="horz" pos="2137"/>
        <p:guide orient="horz" pos="550"/>
        <p:guide orient="horz" pos="4065"/>
        <p:guide orient="horz" pos="777"/>
        <p:guide pos="257"/>
        <p:guide pos="7423"/>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C13ED-CDA6-4917-8ACD-A886B2E6441A}" type="datetimeFigureOut">
              <a:rPr lang="zh-CN" altLang="en-US" smtClean="0"/>
              <a:t>2018/1/10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9AFE3-DD99-49EB-A4CD-AFB3A724D7F3}" type="slidenum">
              <a:rPr lang="zh-CN" altLang="en-US" smtClean="0"/>
              <a:t>‹#›</a:t>
            </a:fld>
            <a:endParaRPr lang="zh-CN" altLang="en-US"/>
          </a:p>
        </p:txBody>
      </p:sp>
    </p:spTree>
    <p:extLst>
      <p:ext uri="{BB962C8B-B14F-4D97-AF65-F5344CB8AC3E}">
        <p14:creationId xmlns:p14="http://schemas.microsoft.com/office/powerpoint/2010/main" val="207315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这是里程碑的相关任务</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4</a:t>
            </a:fld>
            <a:endParaRPr lang="zh-CN" altLang="en-US"/>
          </a:p>
        </p:txBody>
      </p:sp>
    </p:spTree>
    <p:extLst>
      <p:ext uri="{BB962C8B-B14F-4D97-AF65-F5344CB8AC3E}">
        <p14:creationId xmlns:p14="http://schemas.microsoft.com/office/powerpoint/2010/main" val="1514482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15</a:t>
            </a:fld>
            <a:endParaRPr lang="zh-CN" altLang="en-US"/>
          </a:p>
        </p:txBody>
      </p:sp>
    </p:spTree>
    <p:extLst>
      <p:ext uri="{BB962C8B-B14F-4D97-AF65-F5344CB8AC3E}">
        <p14:creationId xmlns:p14="http://schemas.microsoft.com/office/powerpoint/2010/main" val="306934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文本里是这次变更要改动的东西   框里是具体改动的例子  黄字是改动后的东西</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16</a:t>
            </a:fld>
            <a:endParaRPr lang="zh-CN" altLang="en-US"/>
          </a:p>
        </p:txBody>
      </p:sp>
    </p:spTree>
    <p:extLst>
      <p:ext uri="{BB962C8B-B14F-4D97-AF65-F5344CB8AC3E}">
        <p14:creationId xmlns:p14="http://schemas.microsoft.com/office/powerpoint/2010/main" val="2546235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这是变更后影响的两个用例的</a:t>
            </a:r>
            <a:r>
              <a:rPr lang="zh-CN" altLang="en-US" smtClean="0"/>
              <a:t>打分  </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17</a:t>
            </a:fld>
            <a:endParaRPr lang="zh-CN" altLang="en-US"/>
          </a:p>
        </p:txBody>
      </p:sp>
    </p:spTree>
    <p:extLst>
      <p:ext uri="{BB962C8B-B14F-4D97-AF65-F5344CB8AC3E}">
        <p14:creationId xmlns:p14="http://schemas.microsoft.com/office/powerpoint/2010/main" val="3549820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CCB</a:t>
            </a:r>
            <a:r>
              <a:rPr lang="zh-CN" altLang="en-US" dirty="0" smtClean="0"/>
              <a:t>成员</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20</a:t>
            </a:fld>
            <a:endParaRPr lang="zh-CN" altLang="en-US"/>
          </a:p>
        </p:txBody>
      </p:sp>
    </p:spTree>
    <p:extLst>
      <p:ext uri="{BB962C8B-B14F-4D97-AF65-F5344CB8AC3E}">
        <p14:creationId xmlns:p14="http://schemas.microsoft.com/office/powerpoint/2010/main" val="3732459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变更申请表</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21</a:t>
            </a:fld>
            <a:endParaRPr lang="zh-CN" altLang="en-US"/>
          </a:p>
        </p:txBody>
      </p:sp>
    </p:spTree>
    <p:extLst>
      <p:ext uri="{BB962C8B-B14F-4D97-AF65-F5344CB8AC3E}">
        <p14:creationId xmlns:p14="http://schemas.microsoft.com/office/powerpoint/2010/main" val="268562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变更影响分析</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22</a:t>
            </a:fld>
            <a:endParaRPr lang="zh-CN" altLang="en-US"/>
          </a:p>
        </p:txBody>
      </p:sp>
    </p:spTree>
    <p:extLst>
      <p:ext uri="{BB962C8B-B14F-4D97-AF65-F5344CB8AC3E}">
        <p14:creationId xmlns:p14="http://schemas.microsoft.com/office/powerpoint/2010/main" val="593727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25</a:t>
            </a:fld>
            <a:endParaRPr lang="zh-CN" altLang="en-US"/>
          </a:p>
        </p:txBody>
      </p:sp>
    </p:spTree>
    <p:extLst>
      <p:ext uri="{BB962C8B-B14F-4D97-AF65-F5344CB8AC3E}">
        <p14:creationId xmlns:p14="http://schemas.microsoft.com/office/powerpoint/2010/main" val="9581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这是阶段性会议和组内评审的记录及阶段性会议的内容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5</a:t>
            </a:fld>
            <a:endParaRPr lang="zh-CN" altLang="en-US"/>
          </a:p>
        </p:txBody>
      </p:sp>
    </p:spTree>
    <p:extLst>
      <p:ext uri="{BB962C8B-B14F-4D97-AF65-F5344CB8AC3E}">
        <p14:creationId xmlns:p14="http://schemas.microsoft.com/office/powerpoint/2010/main" val="194964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组内评审的内容</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6</a:t>
            </a:fld>
            <a:endParaRPr lang="zh-CN" altLang="en-US"/>
          </a:p>
        </p:txBody>
      </p:sp>
    </p:spTree>
    <p:extLst>
      <p:ext uri="{BB962C8B-B14F-4D97-AF65-F5344CB8AC3E}">
        <p14:creationId xmlns:p14="http://schemas.microsoft.com/office/powerpoint/2010/main" val="1538731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版本管理    微改加</a:t>
            </a:r>
            <a:r>
              <a:rPr lang="en-US" altLang="zh-CN" dirty="0" smtClean="0"/>
              <a:t>0.0.1  </a:t>
            </a:r>
            <a:r>
              <a:rPr lang="zh-CN" altLang="en-US" dirty="0" smtClean="0"/>
              <a:t>小调加</a:t>
            </a:r>
            <a:r>
              <a:rPr lang="en-US" altLang="zh-CN" dirty="0" smtClean="0"/>
              <a:t>0.1</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8</a:t>
            </a:fld>
            <a:endParaRPr lang="zh-CN" altLang="en-US"/>
          </a:p>
        </p:txBody>
      </p:sp>
    </p:spTree>
    <p:extLst>
      <p:ext uri="{BB962C8B-B14F-4D97-AF65-F5344CB8AC3E}">
        <p14:creationId xmlns:p14="http://schemas.microsoft.com/office/powerpoint/2010/main" val="3790142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该动前的愿景与范围的特性表   左边是要实现的范围  右边是不实现的范围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9</a:t>
            </a:fld>
            <a:endParaRPr lang="zh-CN" altLang="en-US"/>
          </a:p>
        </p:txBody>
      </p:sp>
    </p:spTree>
    <p:extLst>
      <p:ext uri="{BB962C8B-B14F-4D97-AF65-F5344CB8AC3E}">
        <p14:creationId xmlns:p14="http://schemas.microsoft.com/office/powerpoint/2010/main" val="250362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改动后的特性表</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10</a:t>
            </a:fld>
            <a:endParaRPr lang="zh-CN" altLang="en-US"/>
          </a:p>
        </p:txBody>
      </p:sp>
    </p:spTree>
    <p:extLst>
      <p:ext uri="{BB962C8B-B14F-4D97-AF65-F5344CB8AC3E}">
        <p14:creationId xmlns:p14="http://schemas.microsoft.com/office/powerpoint/2010/main" val="284764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用例、非功能需求以及特性已经全部导入金字塔</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11</a:t>
            </a:fld>
            <a:endParaRPr lang="zh-CN" altLang="en-US"/>
          </a:p>
        </p:txBody>
      </p:sp>
    </p:spTree>
    <p:extLst>
      <p:ext uri="{BB962C8B-B14F-4D97-AF65-F5344CB8AC3E}">
        <p14:creationId xmlns:p14="http://schemas.microsoft.com/office/powerpoint/2010/main" val="2201305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这是用例对应特性的跟踪矩阵和跟踪树</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12</a:t>
            </a:fld>
            <a:endParaRPr lang="zh-CN" altLang="en-US"/>
          </a:p>
        </p:txBody>
      </p:sp>
    </p:spTree>
    <p:extLst>
      <p:ext uri="{BB962C8B-B14F-4D97-AF65-F5344CB8AC3E}">
        <p14:creationId xmlns:p14="http://schemas.microsoft.com/office/powerpoint/2010/main" val="217063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变更</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14</a:t>
            </a:fld>
            <a:endParaRPr lang="zh-CN" altLang="en-US"/>
          </a:p>
        </p:txBody>
      </p:sp>
    </p:spTree>
    <p:extLst>
      <p:ext uri="{BB962C8B-B14F-4D97-AF65-F5344CB8AC3E}">
        <p14:creationId xmlns:p14="http://schemas.microsoft.com/office/powerpoint/2010/main" val="358580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FC8F26-18C5-4FF6-813D-1FCD280C4CC1}" type="datetimeFigureOut">
              <a:rPr lang="zh-CN" altLang="en-US"/>
              <a:pPr>
                <a:defRPr/>
              </a:pPr>
              <a:t>2018/1/10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B23106F-BECE-4D20-BCEA-04C6C97CD823}" type="slidenum">
              <a:rPr lang="zh-CN" altLang="en-US"/>
              <a:pPr>
                <a:defRPr/>
              </a:pPr>
              <a:t>‹#›</a:t>
            </a:fld>
            <a:endParaRPr lang="zh-CN" altLang="en-US"/>
          </a:p>
        </p:txBody>
      </p:sp>
    </p:spTree>
    <p:extLst>
      <p:ext uri="{BB962C8B-B14F-4D97-AF65-F5344CB8AC3E}">
        <p14:creationId xmlns:p14="http://schemas.microsoft.com/office/powerpoint/2010/main" val="1326367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D19F84B-9744-4E0B-80CD-269FC1388930}" type="datetimeFigureOut">
              <a:rPr lang="zh-CN" altLang="en-US"/>
              <a:pPr>
                <a:defRPr/>
              </a:pPr>
              <a:t>2018/1/10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FD8EE58-9341-48B3-9A89-1A7B4ABE1FEF}" type="slidenum">
              <a:rPr lang="zh-CN" altLang="en-US"/>
              <a:pPr>
                <a:defRPr/>
              </a:pPr>
              <a:t>‹#›</a:t>
            </a:fld>
            <a:endParaRPr lang="zh-CN" altLang="en-US"/>
          </a:p>
        </p:txBody>
      </p:sp>
    </p:spTree>
    <p:extLst>
      <p:ext uri="{BB962C8B-B14F-4D97-AF65-F5344CB8AC3E}">
        <p14:creationId xmlns:p14="http://schemas.microsoft.com/office/powerpoint/2010/main" val="113852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0F3F2B7-CEE6-4F03-A5BB-A167D08CCA50}" type="datetimeFigureOut">
              <a:rPr lang="zh-CN" altLang="en-US"/>
              <a:pPr>
                <a:defRPr/>
              </a:pPr>
              <a:t>2018/1/10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364F738-C5C9-4887-BC51-C17CF30185A6}" type="slidenum">
              <a:rPr lang="zh-CN" altLang="en-US"/>
              <a:pPr>
                <a:defRPr/>
              </a:pPr>
              <a:t>‹#›</a:t>
            </a:fld>
            <a:endParaRPr lang="zh-CN" altLang="en-US"/>
          </a:p>
        </p:txBody>
      </p:sp>
    </p:spTree>
    <p:extLst>
      <p:ext uri="{BB962C8B-B14F-4D97-AF65-F5344CB8AC3E}">
        <p14:creationId xmlns:p14="http://schemas.microsoft.com/office/powerpoint/2010/main" val="318926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0AF6AB1-02AA-40B4-A8C5-2B0012E80970}" type="datetimeFigureOut">
              <a:rPr lang="zh-CN" altLang="en-US"/>
              <a:pPr>
                <a:defRPr/>
              </a:pPr>
              <a:t>2018/1/10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907A0AF-2350-4836-8CCD-109DAF8161BC}" type="slidenum">
              <a:rPr lang="zh-CN" altLang="en-US"/>
              <a:pPr>
                <a:defRPr/>
              </a:pPr>
              <a:t>‹#›</a:t>
            </a:fld>
            <a:endParaRPr lang="zh-CN" altLang="en-US"/>
          </a:p>
        </p:txBody>
      </p:sp>
    </p:spTree>
    <p:extLst>
      <p:ext uri="{BB962C8B-B14F-4D97-AF65-F5344CB8AC3E}">
        <p14:creationId xmlns:p14="http://schemas.microsoft.com/office/powerpoint/2010/main" val="27325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9700DDA-A169-4F08-80A3-974755B5589C}" type="datetimeFigureOut">
              <a:rPr lang="zh-CN" altLang="en-US"/>
              <a:pPr>
                <a:defRPr/>
              </a:pPr>
              <a:t>2018/1/10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CC4CBA0-82AA-4DD5-BACC-564C6B05CF71}" type="slidenum">
              <a:rPr lang="zh-CN" altLang="en-US"/>
              <a:pPr>
                <a:defRPr/>
              </a:pPr>
              <a:t>‹#›</a:t>
            </a:fld>
            <a:endParaRPr lang="zh-CN" altLang="en-US"/>
          </a:p>
        </p:txBody>
      </p:sp>
    </p:spTree>
    <p:extLst>
      <p:ext uri="{BB962C8B-B14F-4D97-AF65-F5344CB8AC3E}">
        <p14:creationId xmlns:p14="http://schemas.microsoft.com/office/powerpoint/2010/main" val="195123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34017E0C-F0E9-4B17-92B1-361D8097239E}" type="datetimeFigureOut">
              <a:rPr lang="zh-CN" altLang="en-US"/>
              <a:pPr>
                <a:defRPr/>
              </a:pPr>
              <a:t>2018/1/10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8099A1B-D4F1-40C4-A1C0-6C0F3FBCE047}" type="slidenum">
              <a:rPr lang="zh-CN" altLang="en-US"/>
              <a:pPr>
                <a:defRPr/>
              </a:pPr>
              <a:t>‹#›</a:t>
            </a:fld>
            <a:endParaRPr lang="zh-CN" altLang="en-US"/>
          </a:p>
        </p:txBody>
      </p:sp>
    </p:spTree>
    <p:extLst>
      <p:ext uri="{BB962C8B-B14F-4D97-AF65-F5344CB8AC3E}">
        <p14:creationId xmlns:p14="http://schemas.microsoft.com/office/powerpoint/2010/main" val="363281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B9BDE3E-4623-4A99-AF77-EA2E8F551B4B}" type="datetimeFigureOut">
              <a:rPr lang="zh-CN" altLang="en-US"/>
              <a:pPr>
                <a:defRPr/>
              </a:pPr>
              <a:t>2018/1/10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C7EA95D1-E8C1-4B18-8116-53C2FAE08DC5}" type="slidenum">
              <a:rPr lang="zh-CN" altLang="en-US"/>
              <a:pPr>
                <a:defRPr/>
              </a:pPr>
              <a:t>‹#›</a:t>
            </a:fld>
            <a:endParaRPr lang="zh-CN" altLang="en-US"/>
          </a:p>
        </p:txBody>
      </p:sp>
    </p:spTree>
    <p:extLst>
      <p:ext uri="{BB962C8B-B14F-4D97-AF65-F5344CB8AC3E}">
        <p14:creationId xmlns:p14="http://schemas.microsoft.com/office/powerpoint/2010/main" val="332804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E55D346F-5C51-4C45-BE71-E34F498CC384}" type="datetimeFigureOut">
              <a:rPr lang="zh-CN" altLang="en-US"/>
              <a:pPr>
                <a:defRPr/>
              </a:pPr>
              <a:t>2018/1/10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8AE159D5-FCF0-4D0C-BED7-5ABF2185DAF7}" type="slidenum">
              <a:rPr lang="zh-CN" altLang="en-US"/>
              <a:pPr>
                <a:defRPr/>
              </a:pPr>
              <a:t>‹#›</a:t>
            </a:fld>
            <a:endParaRPr lang="zh-CN" altLang="en-US"/>
          </a:p>
        </p:txBody>
      </p:sp>
    </p:spTree>
    <p:extLst>
      <p:ext uri="{BB962C8B-B14F-4D97-AF65-F5344CB8AC3E}">
        <p14:creationId xmlns:p14="http://schemas.microsoft.com/office/powerpoint/2010/main" val="121155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C491BFB-345C-4784-B196-1AC550150330}" type="datetimeFigureOut">
              <a:rPr lang="zh-CN" altLang="en-US"/>
              <a:pPr>
                <a:defRPr/>
              </a:pPr>
              <a:t>2018/1/10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1219296-3058-4125-B2D5-66AAB7529D50}" type="slidenum">
              <a:rPr lang="zh-CN" altLang="en-US"/>
              <a:pPr>
                <a:defRPr/>
              </a:pPr>
              <a:t>‹#›</a:t>
            </a:fld>
            <a:endParaRPr lang="zh-CN" altLang="en-US"/>
          </a:p>
        </p:txBody>
      </p:sp>
    </p:spTree>
    <p:extLst>
      <p:ext uri="{BB962C8B-B14F-4D97-AF65-F5344CB8AC3E}">
        <p14:creationId xmlns:p14="http://schemas.microsoft.com/office/powerpoint/2010/main" val="380746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1B64AEB-0FF4-46C3-9EB1-6C9AA415A19E}" type="datetimeFigureOut">
              <a:rPr lang="zh-CN" altLang="en-US"/>
              <a:pPr>
                <a:defRPr/>
              </a:pPr>
              <a:t>2018/1/10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60FAB41-86FF-41CC-8DC5-952DC0EA8505}" type="slidenum">
              <a:rPr lang="zh-CN" altLang="en-US"/>
              <a:pPr>
                <a:defRPr/>
              </a:pPr>
              <a:t>‹#›</a:t>
            </a:fld>
            <a:endParaRPr lang="zh-CN" altLang="en-US"/>
          </a:p>
        </p:txBody>
      </p:sp>
    </p:spTree>
    <p:extLst>
      <p:ext uri="{BB962C8B-B14F-4D97-AF65-F5344CB8AC3E}">
        <p14:creationId xmlns:p14="http://schemas.microsoft.com/office/powerpoint/2010/main" val="14199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7F25F57-2BA3-4A89-9144-4768CC75B021}" type="datetimeFigureOut">
              <a:rPr lang="zh-CN" altLang="en-US"/>
              <a:pPr>
                <a:defRPr/>
              </a:pPr>
              <a:t>2018/1/10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3B0677A-E9A7-487E-835A-3C7EF4851A25}" type="slidenum">
              <a:rPr lang="zh-CN" altLang="en-US"/>
              <a:pPr>
                <a:defRPr/>
              </a:pPr>
              <a:t>‹#›</a:t>
            </a:fld>
            <a:endParaRPr lang="zh-CN" altLang="en-US"/>
          </a:p>
        </p:txBody>
      </p:sp>
    </p:spTree>
    <p:extLst>
      <p:ext uri="{BB962C8B-B14F-4D97-AF65-F5344CB8AC3E}">
        <p14:creationId xmlns:p14="http://schemas.microsoft.com/office/powerpoint/2010/main" val="117511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7584A6FE-F3AD-454E-96DA-A6F9E07FB26E}" type="datetimeFigureOut">
              <a:rPr lang="zh-CN" altLang="en-US"/>
              <a:pPr>
                <a:defRPr/>
              </a:pPr>
              <a:t>2018/1/10</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36BDD703-CFAB-446E-B0BE-A75DE2F577E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10.png"/><Relationship Id="rId7"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jpg"/><Relationship Id="rId9" Type="http://schemas.openxmlformats.org/officeDocument/2006/relationships/image" Target="../media/image28.jp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5"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3076"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8"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0"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1"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5" name="矩形 21"/>
          <p:cNvSpPr>
            <a:spLocks noChangeArrowheads="1"/>
          </p:cNvSpPr>
          <p:nvPr/>
        </p:nvSpPr>
        <p:spPr bwMode="auto">
          <a:xfrm>
            <a:off x="4926449" y="3860800"/>
            <a:ext cx="2339103" cy="523220"/>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zh-CN" altLang="en-US" sz="2800" dirty="0" smtClean="0">
                <a:solidFill>
                  <a:schemeClr val="bg1"/>
                </a:solidFill>
                <a:effectLst>
                  <a:outerShdw blurRad="38100" dist="38100" dir="2700000" algn="tl">
                    <a:srgbClr val="C0C0C0"/>
                  </a:outerShdw>
                </a:effectLst>
              </a:rPr>
              <a:t>需求变更评审</a:t>
            </a:r>
            <a:endParaRPr lang="zh-CN" altLang="en-US" sz="2800" dirty="0">
              <a:solidFill>
                <a:schemeClr val="bg1"/>
              </a:solidFill>
              <a:effectLst>
                <a:outerShdw blurRad="38100" dist="38100" dir="2700000" algn="tl">
                  <a:srgbClr val="C0C0C0"/>
                </a:outerShdw>
              </a:effectLst>
            </a:endParaRPr>
          </a:p>
        </p:txBody>
      </p:sp>
      <p:cxnSp>
        <p:nvCxnSpPr>
          <p:cNvPr id="3086"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sp>
        <p:nvSpPr>
          <p:cNvPr id="3087" name="矩形 24"/>
          <p:cNvSpPr>
            <a:spLocks noChangeArrowheads="1"/>
          </p:cNvSpPr>
          <p:nvPr/>
        </p:nvSpPr>
        <p:spPr bwMode="auto">
          <a:xfrm>
            <a:off x="3840163" y="4648200"/>
            <a:ext cx="4511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200" dirty="0" smtClean="0">
                <a:solidFill>
                  <a:schemeClr val="bg1"/>
                </a:solidFill>
                <a:latin typeface="Arial" panose="020B0604020202020204" pitchFamily="34" charset="0"/>
                <a:cs typeface="Arial" panose="020B0604020202020204" pitchFamily="34" charset="0"/>
              </a:rPr>
              <a:t>2018-1-5</a:t>
            </a:r>
            <a:endParaRPr lang="zh-CN" altLang="en-US" sz="1200" dirty="0">
              <a:solidFill>
                <a:schemeClr val="bg1"/>
              </a:solidFill>
            </a:endParaRPr>
          </a:p>
        </p:txBody>
      </p:sp>
      <p:pic>
        <p:nvPicPr>
          <p:cNvPr id="3088"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9" name="矩形 20"/>
          <p:cNvSpPr>
            <a:spLocks noChangeArrowheads="1"/>
          </p:cNvSpPr>
          <p:nvPr/>
        </p:nvSpPr>
        <p:spPr bwMode="auto">
          <a:xfrm>
            <a:off x="4048125" y="1871663"/>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070"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32688" y="1044575"/>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500"/>
                                        <p:tgtEl>
                                          <p:spTgt spid="3085"/>
                                        </p:tgtEl>
                                      </p:cBhvr>
                                    </p:animEffect>
                                  </p:childTnLst>
                                </p:cTn>
                              </p:par>
                            </p:childTnLst>
                          </p:cTn>
                        </p:par>
                        <p:par>
                          <p:cTn id="73" fill="hold" nodeType="afterGroup">
                            <p:stCondLst>
                              <p:cond delay="3250"/>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500"/>
                                        <p:tgtEl>
                                          <p:spTgt spid="3086"/>
                                        </p:tgtEl>
                                      </p:cBhvr>
                                    </p:animEffect>
                                  </p:childTnLst>
                                </p:cTn>
                              </p:par>
                            </p:childTnLst>
                          </p:cTn>
                        </p:par>
                        <p:par>
                          <p:cTn id="77" fill="hold" nodeType="afterGroup">
                            <p:stCondLst>
                              <p:cond delay="3750"/>
                            </p:stCondLst>
                            <p:childTnLst>
                              <p:par>
                                <p:cTn id="78" presetID="12" presetClass="entr" presetSubtype="4" fill="hold" grpId="0" nodeType="afterEffect">
                                  <p:stCondLst>
                                    <p:cond delay="0"/>
                                  </p:stCondLst>
                                  <p:childTnLst>
                                    <p:set>
                                      <p:cBhvr>
                                        <p:cTn id="79" dur="1" fill="hold">
                                          <p:stCondLst>
                                            <p:cond delay="0"/>
                                          </p:stCondLst>
                                        </p:cTn>
                                        <p:tgtEl>
                                          <p:spTgt spid="3087"/>
                                        </p:tgtEl>
                                        <p:attrNameLst>
                                          <p:attrName>style.visibility</p:attrName>
                                        </p:attrNameLst>
                                      </p:cBhvr>
                                      <p:to>
                                        <p:strVal val="visible"/>
                                      </p:to>
                                    </p:set>
                                    <p:anim calcmode="lin" valueType="num">
                                      <p:cBhvr additive="base">
                                        <p:cTn id="80" dur="500"/>
                                        <p:tgtEl>
                                          <p:spTgt spid="3087"/>
                                        </p:tgtEl>
                                        <p:attrNameLst>
                                          <p:attrName>ppt_y</p:attrName>
                                        </p:attrNameLst>
                                      </p:cBhvr>
                                      <p:tavLst>
                                        <p:tav tm="0">
                                          <p:val>
                                            <p:strVal val="#ppt_y+#ppt_h*1.125000"/>
                                          </p:val>
                                        </p:tav>
                                        <p:tav tm="100000">
                                          <p:val>
                                            <p:strVal val="#ppt_y"/>
                                          </p:val>
                                        </p:tav>
                                      </p:tavLst>
                                    </p:anim>
                                    <p:animEffect transition="in" filter="wipe(up)">
                                      <p:cBhvr>
                                        <p:cTn id="81"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7" grpId="0" animBg="1" autoUpdateAnimBg="0"/>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597718189"/>
              </p:ext>
            </p:extLst>
          </p:nvPr>
        </p:nvGraphicFramePr>
        <p:xfrm>
          <a:off x="2246050" y="1457900"/>
          <a:ext cx="7483876" cy="4572000"/>
        </p:xfrm>
        <a:graphic>
          <a:graphicData uri="http://schemas.openxmlformats.org/drawingml/2006/table">
            <a:tbl>
              <a:tblPr firstRow="1" firstCol="1" bandRow="1" bandCol="1">
                <a:tableStyleId>{5C22544A-7EE6-4342-B048-85BDC9FD1C3A}</a:tableStyleId>
              </a:tblPr>
              <a:tblGrid>
                <a:gridCol w="1120561">
                  <a:extLst>
                    <a:ext uri="{9D8B030D-6E8A-4147-A177-3AD203B41FA5}">
                      <a16:colId xmlns:a16="http://schemas.microsoft.com/office/drawing/2014/main" val="4245206606"/>
                    </a:ext>
                  </a:extLst>
                </a:gridCol>
                <a:gridCol w="6363315">
                  <a:extLst>
                    <a:ext uri="{9D8B030D-6E8A-4147-A177-3AD203B41FA5}">
                      <a16:colId xmlns:a16="http://schemas.microsoft.com/office/drawing/2014/main" val="301796224"/>
                    </a:ext>
                  </a:extLst>
                </a:gridCol>
              </a:tblGrid>
              <a:tr h="299000">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0">
                          <a:effectLst/>
                        </a:rPr>
                        <a:t>范围</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69909817"/>
                  </a:ext>
                </a:extLst>
              </a:tr>
              <a:tr h="850916">
                <a:tc>
                  <a:txBody>
                    <a:bodyPr/>
                    <a:lstStyle/>
                    <a:p>
                      <a:pPr algn="just">
                        <a:spcAft>
                          <a:spcPts val="0"/>
                        </a:spcAft>
                      </a:pPr>
                      <a:r>
                        <a:rPr lang="zh-CN" sz="2000" kern="0" dirty="0">
                          <a:effectLst/>
                        </a:rPr>
                        <a:t>网站框架</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登录、注销、找回密码、注册，主页面、所有教师页面、所有课程页面、个人中心页面、搜索页面、论坛页面的跳转</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08997681"/>
                  </a:ext>
                </a:extLst>
              </a:tr>
              <a:tr h="567277">
                <a:tc>
                  <a:txBody>
                    <a:bodyPr/>
                    <a:lstStyle/>
                    <a:p>
                      <a:pPr algn="just">
                        <a:spcAft>
                          <a:spcPts val="0"/>
                        </a:spcAft>
                      </a:pPr>
                      <a:r>
                        <a:rPr lang="zh-CN" sz="2000" kern="0">
                          <a:effectLst/>
                        </a:rPr>
                        <a:t>网站主页</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网站通知、最新消息、热门下载、教师风采、推荐课程的查看</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57490853"/>
                  </a:ext>
                </a:extLst>
              </a:tr>
              <a:tr h="567277">
                <a:tc>
                  <a:txBody>
                    <a:bodyPr/>
                    <a:lstStyle/>
                    <a:p>
                      <a:pPr algn="just">
                        <a:spcAft>
                          <a:spcPts val="0"/>
                        </a:spcAft>
                      </a:pPr>
                      <a:r>
                        <a:rPr lang="zh-CN" sz="2000" kern="0">
                          <a:effectLst/>
                        </a:rPr>
                        <a:t>个人中心</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关注信息与历史动作的查看</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27625473"/>
                  </a:ext>
                </a:extLst>
              </a:tr>
              <a:tr h="597998">
                <a:tc>
                  <a:txBody>
                    <a:bodyPr/>
                    <a:lstStyle/>
                    <a:p>
                      <a:pPr algn="just">
                        <a:spcAft>
                          <a:spcPts val="0"/>
                        </a:spcAft>
                      </a:pPr>
                      <a:r>
                        <a:rPr lang="zh-CN" sz="2000" kern="0">
                          <a:effectLst/>
                        </a:rPr>
                        <a:t>课程板块</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含有课程介绍、教师介绍、课程资料、课程答疑、课程论坛、课程链接、课内搜索功能</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5320981"/>
                  </a:ext>
                </a:extLst>
              </a:tr>
              <a:tr h="567277">
                <a:tc>
                  <a:txBody>
                    <a:bodyPr/>
                    <a:lstStyle/>
                    <a:p>
                      <a:pPr algn="just">
                        <a:spcAft>
                          <a:spcPts val="0"/>
                        </a:spcAft>
                      </a:pPr>
                      <a:r>
                        <a:rPr lang="zh-CN" sz="2000" kern="0">
                          <a:effectLst/>
                        </a:rPr>
                        <a:t>论坛板块</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用户间分享交流的平台</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38024653"/>
                  </a:ext>
                </a:extLst>
              </a:tr>
              <a:tr h="567277">
                <a:tc>
                  <a:txBody>
                    <a:bodyPr/>
                    <a:lstStyle/>
                    <a:p>
                      <a:pPr algn="just">
                        <a:spcAft>
                          <a:spcPts val="0"/>
                        </a:spcAft>
                      </a:pPr>
                      <a:r>
                        <a:rPr lang="zh-CN" sz="2000" kern="0">
                          <a:effectLst/>
                        </a:rPr>
                        <a:t>网站管理</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管理员对网站的多项管理</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5443559"/>
                  </a:ext>
                </a:extLst>
              </a:tr>
              <a:tr h="299000">
                <a:tc>
                  <a:txBody>
                    <a:bodyPr/>
                    <a:lstStyle/>
                    <a:p>
                      <a:pPr algn="just">
                        <a:spcAft>
                          <a:spcPts val="0"/>
                        </a:spcAft>
                      </a:pPr>
                      <a:r>
                        <a:rPr lang="zh-CN" sz="2000" kern="0">
                          <a:effectLst/>
                        </a:rPr>
                        <a:t>自适应</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网站将自适应手机端的访问</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42443985"/>
                  </a:ext>
                </a:extLst>
              </a:tr>
            </a:tbl>
          </a:graphicData>
        </a:graphic>
      </p:graphicFrame>
    </p:spTree>
    <p:extLst>
      <p:ext uri="{BB962C8B-B14F-4D97-AF65-F5344CB8AC3E}">
        <p14:creationId xmlns:p14="http://schemas.microsoft.com/office/powerpoint/2010/main" val="10221084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a:stretch>
            <a:fillRect/>
          </a:stretch>
        </p:blipFill>
        <p:spPr>
          <a:xfrm>
            <a:off x="957263" y="1115130"/>
            <a:ext cx="5878543" cy="5365584"/>
          </a:xfrm>
          <a:prstGeom prst="rect">
            <a:avLst/>
          </a:prstGeom>
        </p:spPr>
      </p:pic>
      <p:pic>
        <p:nvPicPr>
          <p:cNvPr id="4" name="图片 3"/>
          <p:cNvPicPr>
            <a:picLocks noChangeAspect="1"/>
          </p:cNvPicPr>
          <p:nvPr/>
        </p:nvPicPr>
        <p:blipFill>
          <a:blip r:embed="rId5"/>
          <a:stretch>
            <a:fillRect/>
          </a:stretch>
        </p:blipFill>
        <p:spPr>
          <a:xfrm>
            <a:off x="7280846" y="1036638"/>
            <a:ext cx="3647566" cy="2860155"/>
          </a:xfrm>
          <a:prstGeom prst="rect">
            <a:avLst/>
          </a:prstGeom>
        </p:spPr>
      </p:pic>
      <p:pic>
        <p:nvPicPr>
          <p:cNvPr id="5" name="图片 4"/>
          <p:cNvPicPr>
            <a:picLocks noChangeAspect="1"/>
          </p:cNvPicPr>
          <p:nvPr/>
        </p:nvPicPr>
        <p:blipFill>
          <a:blip r:embed="rId6"/>
          <a:stretch>
            <a:fillRect/>
          </a:stretch>
        </p:blipFill>
        <p:spPr>
          <a:xfrm>
            <a:off x="7594939" y="3966782"/>
            <a:ext cx="3019379" cy="2513932"/>
          </a:xfrm>
          <a:prstGeom prst="rect">
            <a:avLst/>
          </a:prstGeom>
        </p:spPr>
      </p:pic>
    </p:spTree>
    <p:extLst>
      <p:ext uri="{BB962C8B-B14F-4D97-AF65-F5344CB8AC3E}">
        <p14:creationId xmlns:p14="http://schemas.microsoft.com/office/powerpoint/2010/main" val="17439177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717550" y="1088872"/>
            <a:ext cx="6962775" cy="5086350"/>
          </a:xfrm>
          <a:prstGeom prst="rect">
            <a:avLst/>
          </a:prstGeom>
        </p:spPr>
      </p:pic>
      <p:pic>
        <p:nvPicPr>
          <p:cNvPr id="6" name="图片 5"/>
          <p:cNvPicPr>
            <a:picLocks noChangeAspect="1"/>
          </p:cNvPicPr>
          <p:nvPr/>
        </p:nvPicPr>
        <p:blipFill>
          <a:blip r:embed="rId5"/>
          <a:stretch>
            <a:fillRect/>
          </a:stretch>
        </p:blipFill>
        <p:spPr>
          <a:xfrm>
            <a:off x="7856137" y="1822150"/>
            <a:ext cx="4076565" cy="3551679"/>
          </a:xfrm>
          <a:prstGeom prst="rect">
            <a:avLst/>
          </a:prstGeom>
        </p:spPr>
      </p:pic>
    </p:spTree>
    <p:extLst>
      <p:ext uri="{BB962C8B-B14F-4D97-AF65-F5344CB8AC3E}">
        <p14:creationId xmlns:p14="http://schemas.microsoft.com/office/powerpoint/2010/main" val="24991367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5362" name="组合 40"/>
          <p:cNvGrpSpPr>
            <a:grpSpLocks/>
          </p:cNvGrpSpPr>
          <p:nvPr/>
        </p:nvGrpSpPr>
        <p:grpSpPr bwMode="auto">
          <a:xfrm>
            <a:off x="-136525" y="474663"/>
            <a:ext cx="12411075" cy="5784850"/>
            <a:chOff x="0" y="0"/>
            <a:chExt cx="12410868" cy="5784745"/>
          </a:xfrm>
        </p:grpSpPr>
        <p:sp>
          <p:nvSpPr>
            <p:cNvPr id="1538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8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6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6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6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7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537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537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538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537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537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需求变更</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5374"/>
                                        </p:tgtEl>
                                        <p:attrNameLst>
                                          <p:attrName>style.visibility</p:attrName>
                                        </p:attrNameLst>
                                      </p:cBhvr>
                                      <p:to>
                                        <p:strVal val="visible"/>
                                      </p:to>
                                    </p:set>
                                    <p:anim calcmode="lin" valueType="num">
                                      <p:cBhvr additive="base">
                                        <p:cTn id="15" dur="500" fill="hold"/>
                                        <p:tgtEl>
                                          <p:spTgt spid="15374"/>
                                        </p:tgtEl>
                                        <p:attrNameLst>
                                          <p:attrName>ppt_x</p:attrName>
                                        </p:attrNameLst>
                                      </p:cBhvr>
                                      <p:tavLst>
                                        <p:tav tm="0">
                                          <p:val>
                                            <p:strVal val="#ppt_x"/>
                                          </p:val>
                                        </p:tav>
                                        <p:tav tm="100000">
                                          <p:val>
                                            <p:strVal val="#ppt_x"/>
                                          </p:val>
                                        </p:tav>
                                      </p:tavLst>
                                    </p:anim>
                                    <p:anim calcmode="lin" valueType="num">
                                      <p:cBhvr additive="base">
                                        <p:cTn id="16" dur="500" fill="hold"/>
                                        <p:tgtEl>
                                          <p:spTgt spid="153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1" name="矩形 10"/>
          <p:cNvSpPr/>
          <p:nvPr/>
        </p:nvSpPr>
        <p:spPr>
          <a:xfrm>
            <a:off x="1379230" y="3239634"/>
            <a:ext cx="3416863" cy="830997"/>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个人简介与课程中的教师介绍分别独立。</a:t>
            </a:r>
            <a:endParaRPr lang="zh-CN" altLang="en-US" sz="2400" dirty="0">
              <a:solidFill>
                <a:schemeClr val="bg1"/>
              </a:solidFill>
              <a:latin typeface="+mn-ea"/>
              <a:ea typeface="+mn-ea"/>
            </a:endParaRPr>
          </a:p>
        </p:txBody>
      </p:sp>
      <p:sp>
        <p:nvSpPr>
          <p:cNvPr id="14" name="矩形 13"/>
          <p:cNvSpPr/>
          <p:nvPr/>
        </p:nvSpPr>
        <p:spPr>
          <a:xfrm>
            <a:off x="6867109" y="3239634"/>
            <a:ext cx="3416863" cy="830997"/>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个人简介与课程中的教师介绍保持一致。</a:t>
            </a:r>
            <a:endParaRPr lang="zh-CN" altLang="en-US" sz="2400" dirty="0">
              <a:solidFill>
                <a:schemeClr val="bg1"/>
              </a:solidFill>
              <a:latin typeface="+mn-ea"/>
              <a:ea typeface="+mn-ea"/>
            </a:endParaRPr>
          </a:p>
        </p:txBody>
      </p:sp>
      <p:sp>
        <p:nvSpPr>
          <p:cNvPr id="3" name="右箭头 2"/>
          <p:cNvSpPr/>
          <p:nvPr/>
        </p:nvSpPr>
        <p:spPr bwMode="auto">
          <a:xfrm>
            <a:off x="5032611" y="3306394"/>
            <a:ext cx="1597980" cy="697475"/>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i="0" u="none" strike="noStrike" normalizeH="0" baseline="0" dirty="0" smtClean="0">
                <a:ln w="0"/>
                <a:solidFill>
                  <a:srgbClr val="FF0000"/>
                </a:solidFill>
                <a:effectLst>
                  <a:outerShdw blurRad="38100" dist="25400" dir="5400000" algn="ctr" rotWithShape="0">
                    <a:srgbClr val="6E747A">
                      <a:alpha val="43000"/>
                    </a:srgbClr>
                  </a:outerShdw>
                </a:effectLst>
                <a:latin typeface="Calibri" pitchFamily="34" charset="0"/>
                <a:ea typeface="宋体" pitchFamily="2" charset="-122"/>
              </a:rPr>
              <a:t>变更后</a:t>
            </a:r>
          </a:p>
        </p:txBody>
      </p:sp>
    </p:spTree>
    <p:extLst>
      <p:ext uri="{BB962C8B-B14F-4D97-AF65-F5344CB8AC3E}">
        <p14:creationId xmlns:p14="http://schemas.microsoft.com/office/powerpoint/2010/main" val="4803704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000"/>
                                        <p:tgtEl>
                                          <p:spTgt spid="3"/>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9" name="矩形 8"/>
          <p:cNvSpPr/>
          <p:nvPr/>
        </p:nvSpPr>
        <p:spPr>
          <a:xfrm>
            <a:off x="1157288" y="1326291"/>
            <a:ext cx="5705151" cy="1569660"/>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变更所要求的变化不影响界面原型，所以在视觉上界面原型并没有更改，而是在展示时保证了课程中的教师介绍与个人信息保持一致的功能</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1009373725"/>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矩形 10"/>
          <p:cNvSpPr/>
          <p:nvPr/>
        </p:nvSpPr>
        <p:spPr>
          <a:xfrm>
            <a:off x="1157288" y="1526244"/>
            <a:ext cx="5341166" cy="1200329"/>
          </a:xfrm>
          <a:prstGeom prst="rect">
            <a:avLst/>
          </a:prstGeom>
        </p:spPr>
        <p:txBody>
          <a:bodyPr wrap="square">
            <a:spAutoFit/>
          </a:bodyPr>
          <a:lstStyle/>
          <a:p>
            <a:r>
              <a:rPr lang="zh-CN" altLang="en-US" sz="2400" dirty="0" smtClean="0">
                <a:solidFill>
                  <a:schemeClr val="bg1"/>
                </a:solidFill>
                <a:cs typeface="宋体" panose="02010600030101010101" pitchFamily="2" charset="-122"/>
              </a:rPr>
              <a:t>教师编辑个人信息用例描述</a:t>
            </a:r>
            <a:r>
              <a:rPr lang="en-US" altLang="zh-CN" sz="2400" dirty="0" smtClean="0">
                <a:solidFill>
                  <a:schemeClr val="bg1"/>
                </a:solidFill>
                <a:cs typeface="宋体" panose="02010600030101010101" pitchFamily="2" charset="-122"/>
              </a:rPr>
              <a:t>/</a:t>
            </a:r>
            <a:r>
              <a:rPr lang="zh-CN" altLang="en-US" sz="2400" dirty="0" smtClean="0">
                <a:solidFill>
                  <a:schemeClr val="bg1"/>
                </a:solidFill>
                <a:cs typeface="宋体" panose="02010600030101010101" pitchFamily="2" charset="-122"/>
              </a:rPr>
              <a:t>测试用例</a:t>
            </a:r>
            <a:endParaRPr lang="en-US" altLang="zh-CN" sz="2400" dirty="0" smtClean="0">
              <a:solidFill>
                <a:schemeClr val="bg1"/>
              </a:solidFill>
              <a:cs typeface="宋体" panose="02010600030101010101" pitchFamily="2" charset="-122"/>
            </a:endParaRPr>
          </a:p>
          <a:p>
            <a:r>
              <a:rPr lang="zh-CN" altLang="en-US" sz="2400" dirty="0" smtClean="0">
                <a:solidFill>
                  <a:schemeClr val="bg1"/>
                </a:solidFill>
                <a:latin typeface="+mn-ea"/>
                <a:ea typeface="+mn-ea"/>
              </a:rPr>
              <a:t>教师修改教师介绍用例描述</a:t>
            </a:r>
            <a:r>
              <a:rPr lang="en-US" altLang="zh-CN" sz="2400" dirty="0">
                <a:solidFill>
                  <a:schemeClr val="bg1"/>
                </a:solidFill>
                <a:cs typeface="宋体" panose="02010600030101010101" pitchFamily="2" charset="-122"/>
              </a:rPr>
              <a:t>/</a:t>
            </a:r>
            <a:r>
              <a:rPr lang="zh-CN" altLang="en-US" sz="2400" dirty="0" smtClean="0">
                <a:solidFill>
                  <a:schemeClr val="bg1"/>
                </a:solidFill>
                <a:latin typeface="+mn-ea"/>
                <a:ea typeface="+mn-ea"/>
              </a:rPr>
              <a:t>测试用例</a:t>
            </a:r>
            <a:endParaRPr lang="en-US" altLang="zh-CN" sz="2400" dirty="0" smtClean="0">
              <a:solidFill>
                <a:schemeClr val="bg1"/>
              </a:solidFill>
              <a:latin typeface="+mn-ea"/>
              <a:ea typeface="+mn-ea"/>
            </a:endParaRPr>
          </a:p>
          <a:p>
            <a:r>
              <a:rPr lang="zh-CN" altLang="en-US" sz="2400" dirty="0" smtClean="0">
                <a:solidFill>
                  <a:schemeClr val="bg1"/>
                </a:solidFill>
                <a:latin typeface="+mn-ea"/>
                <a:ea typeface="+mn-ea"/>
              </a:rPr>
              <a:t>管理员修改教师介绍</a:t>
            </a:r>
            <a:r>
              <a:rPr lang="en-US" altLang="zh-CN" sz="2400" dirty="0" smtClean="0">
                <a:solidFill>
                  <a:schemeClr val="bg1"/>
                </a:solidFill>
                <a:cs typeface="宋体" panose="02010600030101010101" pitchFamily="2" charset="-122"/>
              </a:rPr>
              <a:t>/</a:t>
            </a:r>
            <a:r>
              <a:rPr lang="zh-CN" altLang="en-US" sz="2400" dirty="0" smtClean="0">
                <a:solidFill>
                  <a:schemeClr val="bg1"/>
                </a:solidFill>
                <a:cs typeface="宋体" panose="02010600030101010101" pitchFamily="2" charset="-122"/>
              </a:rPr>
              <a:t>测试用例</a:t>
            </a:r>
            <a:endParaRPr lang="zh-CN" altLang="en-US" sz="2400" dirty="0">
              <a:solidFill>
                <a:schemeClr val="bg1"/>
              </a:solidFill>
              <a:latin typeface="+mn-ea"/>
              <a:ea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1612476207"/>
              </p:ext>
            </p:extLst>
          </p:nvPr>
        </p:nvGraphicFramePr>
        <p:xfrm>
          <a:off x="5486123" y="2440941"/>
          <a:ext cx="5781882" cy="1575659"/>
        </p:xfrm>
        <a:graphic>
          <a:graphicData uri="http://schemas.openxmlformats.org/drawingml/2006/table">
            <a:tbl>
              <a:tblPr firstRow="1" firstCol="1" bandRow="1">
                <a:tableStyleId>{5C22544A-7EE6-4342-B048-85BDC9FD1C3A}</a:tableStyleId>
              </a:tblPr>
              <a:tblGrid>
                <a:gridCol w="1074815">
                  <a:extLst>
                    <a:ext uri="{9D8B030D-6E8A-4147-A177-3AD203B41FA5}">
                      <a16:colId xmlns:a16="http://schemas.microsoft.com/office/drawing/2014/main" val="597214329"/>
                    </a:ext>
                  </a:extLst>
                </a:gridCol>
                <a:gridCol w="4707067">
                  <a:extLst>
                    <a:ext uri="{9D8B030D-6E8A-4147-A177-3AD203B41FA5}">
                      <a16:colId xmlns:a16="http://schemas.microsoft.com/office/drawing/2014/main" val="1951289378"/>
                    </a:ext>
                  </a:extLst>
                </a:gridCol>
              </a:tblGrid>
              <a:tr h="1575659">
                <a:tc>
                  <a:txBody>
                    <a:bodyPr/>
                    <a:lstStyle/>
                    <a:p>
                      <a:pPr algn="just">
                        <a:spcAft>
                          <a:spcPts val="0"/>
                        </a:spcAft>
                      </a:pPr>
                      <a:r>
                        <a:rPr lang="zh-CN" sz="2000" kern="100" dirty="0">
                          <a:effectLst/>
                        </a:rPr>
                        <a:t>异常</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1.</a:t>
                      </a:r>
                      <a:r>
                        <a:rPr lang="zh-CN" sz="2000" kern="100" dirty="0">
                          <a:effectLst/>
                        </a:rPr>
                        <a:t>错误的用户旧密码</a:t>
                      </a:r>
                    </a:p>
                    <a:p>
                      <a:pPr algn="just">
                        <a:spcAft>
                          <a:spcPts val="0"/>
                        </a:spcAft>
                      </a:pPr>
                      <a:r>
                        <a:rPr lang="en-US" sz="2000" kern="100" dirty="0">
                          <a:effectLst/>
                        </a:rPr>
                        <a:t>2.</a:t>
                      </a:r>
                      <a:r>
                        <a:rPr lang="zh-CN" sz="2000" kern="100" dirty="0">
                          <a:effectLst/>
                        </a:rPr>
                        <a:t>不一致的新密码</a:t>
                      </a:r>
                    </a:p>
                    <a:p>
                      <a:pPr algn="just">
                        <a:spcAft>
                          <a:spcPts val="0"/>
                        </a:spcAft>
                      </a:pPr>
                      <a:r>
                        <a:rPr lang="en-US" sz="2000" kern="100" dirty="0">
                          <a:solidFill>
                            <a:schemeClr val="accent2">
                              <a:lumMod val="75000"/>
                            </a:schemeClr>
                          </a:solidFill>
                          <a:effectLst/>
                        </a:rPr>
                        <a:t>3.</a:t>
                      </a:r>
                      <a:r>
                        <a:rPr lang="zh-CN" sz="2000" kern="100" dirty="0">
                          <a:solidFill>
                            <a:schemeClr val="accent2">
                              <a:lumMod val="75000"/>
                            </a:schemeClr>
                          </a:solidFill>
                          <a:effectLst/>
                        </a:rPr>
                        <a:t>更改的个人简介不能更新至课程中的教师介绍</a:t>
                      </a:r>
                    </a:p>
                    <a:p>
                      <a:pPr algn="just">
                        <a:spcAft>
                          <a:spcPts val="0"/>
                        </a:spcAft>
                      </a:pPr>
                      <a:r>
                        <a:rPr lang="en-US" sz="2000" kern="100" dirty="0">
                          <a:effectLst/>
                        </a:rPr>
                        <a:t>4.</a:t>
                      </a:r>
                      <a:r>
                        <a:rPr lang="zh-CN" sz="2000" kern="100" dirty="0">
                          <a:effectLst/>
                        </a:rPr>
                        <a:t>网站崩溃</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51657543"/>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065253631"/>
              </p:ext>
            </p:extLst>
          </p:nvPr>
        </p:nvGraphicFramePr>
        <p:xfrm>
          <a:off x="5486123" y="4769132"/>
          <a:ext cx="5781882" cy="1630566"/>
        </p:xfrm>
        <a:graphic>
          <a:graphicData uri="http://schemas.openxmlformats.org/drawingml/2006/table">
            <a:tbl>
              <a:tblPr>
                <a:tableStyleId>{5C22544A-7EE6-4342-B048-85BDC9FD1C3A}</a:tableStyleId>
              </a:tblPr>
              <a:tblGrid>
                <a:gridCol w="707556">
                  <a:extLst>
                    <a:ext uri="{9D8B030D-6E8A-4147-A177-3AD203B41FA5}">
                      <a16:colId xmlns:a16="http://schemas.microsoft.com/office/drawing/2014/main" val="1828414659"/>
                    </a:ext>
                  </a:extLst>
                </a:gridCol>
                <a:gridCol w="1676935">
                  <a:extLst>
                    <a:ext uri="{9D8B030D-6E8A-4147-A177-3AD203B41FA5}">
                      <a16:colId xmlns:a16="http://schemas.microsoft.com/office/drawing/2014/main" val="2694044098"/>
                    </a:ext>
                  </a:extLst>
                </a:gridCol>
                <a:gridCol w="1705715">
                  <a:extLst>
                    <a:ext uri="{9D8B030D-6E8A-4147-A177-3AD203B41FA5}">
                      <a16:colId xmlns:a16="http://schemas.microsoft.com/office/drawing/2014/main" val="2535366740"/>
                    </a:ext>
                  </a:extLst>
                </a:gridCol>
                <a:gridCol w="1691676">
                  <a:extLst>
                    <a:ext uri="{9D8B030D-6E8A-4147-A177-3AD203B41FA5}">
                      <a16:colId xmlns:a16="http://schemas.microsoft.com/office/drawing/2014/main" val="3731650802"/>
                    </a:ext>
                  </a:extLst>
                </a:gridCol>
              </a:tblGrid>
              <a:tr h="1630566">
                <a:tc>
                  <a:txBody>
                    <a:bodyPr/>
                    <a:lstStyle/>
                    <a:p>
                      <a:pPr algn="just">
                        <a:spcAft>
                          <a:spcPts val="0"/>
                        </a:spcAft>
                      </a:pPr>
                      <a:r>
                        <a:rPr lang="en-US" sz="2000" b="1" kern="100" dirty="0">
                          <a:effectLst/>
                        </a:rPr>
                        <a:t>3</a:t>
                      </a:r>
                      <a:endParaRPr lang="zh-CN" sz="2000" b="1"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b="1" kern="100" dirty="0">
                          <a:effectLst/>
                        </a:rPr>
                        <a:t>输入个人简介：“啊”</a:t>
                      </a:r>
                    </a:p>
                    <a:p>
                      <a:pPr algn="just">
                        <a:spcAft>
                          <a:spcPts val="0"/>
                        </a:spcAft>
                      </a:pPr>
                      <a:r>
                        <a:rPr lang="zh-CN" sz="2000" b="1" kern="100" dirty="0">
                          <a:effectLst/>
                        </a:rPr>
                        <a:t>点击确定</a:t>
                      </a:r>
                    </a:p>
                    <a:p>
                      <a:pPr algn="just">
                        <a:spcAft>
                          <a:spcPts val="0"/>
                        </a:spcAft>
                      </a:pPr>
                      <a:r>
                        <a:rPr lang="zh-CN" sz="2000" b="1" kern="100" dirty="0">
                          <a:solidFill>
                            <a:schemeClr val="accent2">
                              <a:lumMod val="75000"/>
                            </a:schemeClr>
                          </a:solidFill>
                          <a:effectLst/>
                        </a:rPr>
                        <a:t>点击所教课程的教师介绍</a:t>
                      </a:r>
                      <a:endParaRPr lang="zh-CN" sz="2000" b="1" kern="100" dirty="0">
                        <a:solidFill>
                          <a:schemeClr val="accent2">
                            <a:lumMod val="75000"/>
                          </a:schemeClr>
                        </a:solidFill>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b="1" kern="100" dirty="0">
                          <a:effectLst/>
                        </a:rPr>
                        <a:t>个人简介：“啊”</a:t>
                      </a:r>
                      <a:endParaRPr lang="zh-CN" sz="2000" b="1"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b="1" kern="100" dirty="0">
                          <a:effectLst/>
                        </a:rPr>
                        <a:t>提示修改成功</a:t>
                      </a:r>
                    </a:p>
                    <a:p>
                      <a:pPr algn="just">
                        <a:spcAft>
                          <a:spcPts val="0"/>
                        </a:spcAft>
                      </a:pPr>
                      <a:r>
                        <a:rPr lang="zh-CN" sz="2000" b="1" kern="100" dirty="0">
                          <a:solidFill>
                            <a:schemeClr val="accent2">
                              <a:lumMod val="75000"/>
                            </a:schemeClr>
                          </a:solidFill>
                          <a:effectLst/>
                        </a:rPr>
                        <a:t>教师介绍进行了同步的修改</a:t>
                      </a:r>
                      <a:endParaRPr lang="zh-CN" sz="2000" b="1" kern="100" dirty="0">
                        <a:solidFill>
                          <a:schemeClr val="accent2">
                            <a:lumMod val="75000"/>
                          </a:schemeClr>
                        </a:solidFill>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extLst>
                  <a:ext uri="{0D108BD9-81ED-4DB2-BD59-A6C34878D82A}">
                    <a16:rowId xmlns:a16="http://schemas.microsoft.com/office/drawing/2014/main" val="305688893"/>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149624075"/>
              </p:ext>
            </p:extLst>
          </p:nvPr>
        </p:nvGraphicFramePr>
        <p:xfrm>
          <a:off x="5486123" y="4150007"/>
          <a:ext cx="5781882" cy="619125"/>
        </p:xfrm>
        <a:graphic>
          <a:graphicData uri="http://schemas.openxmlformats.org/drawingml/2006/table">
            <a:tbl>
              <a:tblPr>
                <a:tableStyleId>{5C22544A-7EE6-4342-B048-85BDC9FD1C3A}</a:tableStyleId>
              </a:tblPr>
              <a:tblGrid>
                <a:gridCol w="707556">
                  <a:extLst>
                    <a:ext uri="{9D8B030D-6E8A-4147-A177-3AD203B41FA5}">
                      <a16:colId xmlns:a16="http://schemas.microsoft.com/office/drawing/2014/main" val="1882378708"/>
                    </a:ext>
                  </a:extLst>
                </a:gridCol>
                <a:gridCol w="1676935">
                  <a:extLst>
                    <a:ext uri="{9D8B030D-6E8A-4147-A177-3AD203B41FA5}">
                      <a16:colId xmlns:a16="http://schemas.microsoft.com/office/drawing/2014/main" val="1352853874"/>
                    </a:ext>
                  </a:extLst>
                </a:gridCol>
                <a:gridCol w="1705715">
                  <a:extLst>
                    <a:ext uri="{9D8B030D-6E8A-4147-A177-3AD203B41FA5}">
                      <a16:colId xmlns:a16="http://schemas.microsoft.com/office/drawing/2014/main" val="3856728308"/>
                    </a:ext>
                  </a:extLst>
                </a:gridCol>
                <a:gridCol w="1691676">
                  <a:extLst>
                    <a:ext uri="{9D8B030D-6E8A-4147-A177-3AD203B41FA5}">
                      <a16:colId xmlns:a16="http://schemas.microsoft.com/office/drawing/2014/main" val="2988998556"/>
                    </a:ext>
                  </a:extLst>
                </a:gridCol>
              </a:tblGrid>
              <a:tr h="161925">
                <a:tc>
                  <a:txBody>
                    <a:bodyPr/>
                    <a:lstStyle/>
                    <a:p>
                      <a:pPr algn="just">
                        <a:spcAft>
                          <a:spcPts val="0"/>
                        </a:spcAft>
                      </a:pPr>
                      <a:r>
                        <a:rPr lang="zh-CN" sz="2000" kern="100">
                          <a:effectLst/>
                        </a:rPr>
                        <a:t>操作步骤</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kern="100" dirty="0">
                          <a:effectLst/>
                        </a:rPr>
                        <a:t>操作描述</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kern="100">
                          <a:effectLst/>
                        </a:rPr>
                        <a:t>数据</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tc>
                  <a:txBody>
                    <a:bodyPr/>
                    <a:lstStyle/>
                    <a:p>
                      <a:pPr algn="just">
                        <a:spcAft>
                          <a:spcPts val="0"/>
                        </a:spcAft>
                      </a:pPr>
                      <a:r>
                        <a:rPr lang="zh-CN" sz="2000" kern="100" dirty="0">
                          <a:effectLst/>
                        </a:rPr>
                        <a:t>期望结果</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9525" marR="9525" marT="9525" marB="0"/>
                </a:tc>
                <a:extLst>
                  <a:ext uri="{0D108BD9-81ED-4DB2-BD59-A6C34878D82A}">
                    <a16:rowId xmlns:a16="http://schemas.microsoft.com/office/drawing/2014/main" val="1373594388"/>
                  </a:ext>
                </a:extLst>
              </a:tr>
            </a:tbl>
          </a:graphicData>
        </a:graphic>
      </p:graphicFrame>
    </p:spTree>
    <p:extLst>
      <p:ext uri="{BB962C8B-B14F-4D97-AF65-F5344CB8AC3E}">
        <p14:creationId xmlns:p14="http://schemas.microsoft.com/office/powerpoint/2010/main" val="37273977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691931972"/>
              </p:ext>
            </p:extLst>
          </p:nvPr>
        </p:nvGraphicFramePr>
        <p:xfrm>
          <a:off x="1731146" y="3126982"/>
          <a:ext cx="8788894" cy="413572"/>
        </p:xfrm>
        <a:graphic>
          <a:graphicData uri="http://schemas.openxmlformats.org/drawingml/2006/table">
            <a:tbl>
              <a:tblPr>
                <a:tableStyleId>{5C22544A-7EE6-4342-B048-85BDC9FD1C3A}</a:tableStyleId>
              </a:tblPr>
              <a:tblGrid>
                <a:gridCol w="1698071">
                  <a:extLst>
                    <a:ext uri="{9D8B030D-6E8A-4147-A177-3AD203B41FA5}">
                      <a16:colId xmlns:a16="http://schemas.microsoft.com/office/drawing/2014/main" val="1699576562"/>
                    </a:ext>
                  </a:extLst>
                </a:gridCol>
                <a:gridCol w="700267">
                  <a:extLst>
                    <a:ext uri="{9D8B030D-6E8A-4147-A177-3AD203B41FA5}">
                      <a16:colId xmlns:a16="http://schemas.microsoft.com/office/drawing/2014/main" val="4280573270"/>
                    </a:ext>
                  </a:extLst>
                </a:gridCol>
                <a:gridCol w="710284">
                  <a:extLst>
                    <a:ext uri="{9D8B030D-6E8A-4147-A177-3AD203B41FA5}">
                      <a16:colId xmlns:a16="http://schemas.microsoft.com/office/drawing/2014/main" val="3021573676"/>
                    </a:ext>
                  </a:extLst>
                </a:gridCol>
                <a:gridCol w="710284">
                  <a:extLst>
                    <a:ext uri="{9D8B030D-6E8A-4147-A177-3AD203B41FA5}">
                      <a16:colId xmlns:a16="http://schemas.microsoft.com/office/drawing/2014/main" val="2723892705"/>
                    </a:ext>
                  </a:extLst>
                </a:gridCol>
                <a:gridCol w="851540">
                  <a:extLst>
                    <a:ext uri="{9D8B030D-6E8A-4147-A177-3AD203B41FA5}">
                      <a16:colId xmlns:a16="http://schemas.microsoft.com/office/drawing/2014/main" val="1939097451"/>
                    </a:ext>
                  </a:extLst>
                </a:gridCol>
                <a:gridCol w="710284">
                  <a:extLst>
                    <a:ext uri="{9D8B030D-6E8A-4147-A177-3AD203B41FA5}">
                      <a16:colId xmlns:a16="http://schemas.microsoft.com/office/drawing/2014/main" val="2137350939"/>
                    </a:ext>
                  </a:extLst>
                </a:gridCol>
                <a:gridCol w="851540">
                  <a:extLst>
                    <a:ext uri="{9D8B030D-6E8A-4147-A177-3AD203B41FA5}">
                      <a16:colId xmlns:a16="http://schemas.microsoft.com/office/drawing/2014/main" val="320379121"/>
                    </a:ext>
                  </a:extLst>
                </a:gridCol>
                <a:gridCol w="710284">
                  <a:extLst>
                    <a:ext uri="{9D8B030D-6E8A-4147-A177-3AD203B41FA5}">
                      <a16:colId xmlns:a16="http://schemas.microsoft.com/office/drawing/2014/main" val="3243438856"/>
                    </a:ext>
                  </a:extLst>
                </a:gridCol>
                <a:gridCol w="852543">
                  <a:extLst>
                    <a:ext uri="{9D8B030D-6E8A-4147-A177-3AD203B41FA5}">
                      <a16:colId xmlns:a16="http://schemas.microsoft.com/office/drawing/2014/main" val="1826849863"/>
                    </a:ext>
                  </a:extLst>
                </a:gridCol>
                <a:gridCol w="993797">
                  <a:extLst>
                    <a:ext uri="{9D8B030D-6E8A-4147-A177-3AD203B41FA5}">
                      <a16:colId xmlns:a16="http://schemas.microsoft.com/office/drawing/2014/main" val="1598208468"/>
                    </a:ext>
                  </a:extLst>
                </a:gridCol>
              </a:tblGrid>
              <a:tr h="413572">
                <a:tc>
                  <a:txBody>
                    <a:bodyPr/>
                    <a:lstStyle/>
                    <a:p>
                      <a:pPr algn="l">
                        <a:spcAft>
                          <a:spcPts val="0"/>
                        </a:spcAft>
                      </a:pPr>
                      <a:r>
                        <a:rPr lang="zh-CN" sz="2000" kern="100">
                          <a:effectLst/>
                        </a:rPr>
                        <a:t>编辑个人信息</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dirty="0">
                          <a:effectLst/>
                        </a:rPr>
                        <a:t>4.5</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4</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8.5</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1.46%</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2</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dirty="0">
                          <a:effectLst/>
                        </a:rPr>
                        <a:t>1.56%</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2</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1.55%</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dirty="0">
                          <a:effectLst/>
                        </a:rPr>
                        <a:t>2.13 </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925650933"/>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679725968"/>
              </p:ext>
            </p:extLst>
          </p:nvPr>
        </p:nvGraphicFramePr>
        <p:xfrm>
          <a:off x="1731146" y="3599137"/>
          <a:ext cx="8788893" cy="304800"/>
        </p:xfrm>
        <a:graphic>
          <a:graphicData uri="http://schemas.openxmlformats.org/drawingml/2006/table">
            <a:tbl>
              <a:tblPr>
                <a:tableStyleId>{5C22544A-7EE6-4342-B048-85BDC9FD1C3A}</a:tableStyleId>
              </a:tblPr>
              <a:tblGrid>
                <a:gridCol w="1698071">
                  <a:extLst>
                    <a:ext uri="{9D8B030D-6E8A-4147-A177-3AD203B41FA5}">
                      <a16:colId xmlns:a16="http://schemas.microsoft.com/office/drawing/2014/main" val="2041479067"/>
                    </a:ext>
                  </a:extLst>
                </a:gridCol>
                <a:gridCol w="700266">
                  <a:extLst>
                    <a:ext uri="{9D8B030D-6E8A-4147-A177-3AD203B41FA5}">
                      <a16:colId xmlns:a16="http://schemas.microsoft.com/office/drawing/2014/main" val="2487272270"/>
                    </a:ext>
                  </a:extLst>
                </a:gridCol>
                <a:gridCol w="710284">
                  <a:extLst>
                    <a:ext uri="{9D8B030D-6E8A-4147-A177-3AD203B41FA5}">
                      <a16:colId xmlns:a16="http://schemas.microsoft.com/office/drawing/2014/main" val="3725595532"/>
                    </a:ext>
                  </a:extLst>
                </a:gridCol>
                <a:gridCol w="710284">
                  <a:extLst>
                    <a:ext uri="{9D8B030D-6E8A-4147-A177-3AD203B41FA5}">
                      <a16:colId xmlns:a16="http://schemas.microsoft.com/office/drawing/2014/main" val="3938250607"/>
                    </a:ext>
                  </a:extLst>
                </a:gridCol>
                <a:gridCol w="851541">
                  <a:extLst>
                    <a:ext uri="{9D8B030D-6E8A-4147-A177-3AD203B41FA5}">
                      <a16:colId xmlns:a16="http://schemas.microsoft.com/office/drawing/2014/main" val="3373953648"/>
                    </a:ext>
                  </a:extLst>
                </a:gridCol>
                <a:gridCol w="710284">
                  <a:extLst>
                    <a:ext uri="{9D8B030D-6E8A-4147-A177-3AD203B41FA5}">
                      <a16:colId xmlns:a16="http://schemas.microsoft.com/office/drawing/2014/main" val="2256312024"/>
                    </a:ext>
                  </a:extLst>
                </a:gridCol>
                <a:gridCol w="851541">
                  <a:extLst>
                    <a:ext uri="{9D8B030D-6E8A-4147-A177-3AD203B41FA5}">
                      <a16:colId xmlns:a16="http://schemas.microsoft.com/office/drawing/2014/main" val="376664451"/>
                    </a:ext>
                  </a:extLst>
                </a:gridCol>
                <a:gridCol w="710284">
                  <a:extLst>
                    <a:ext uri="{9D8B030D-6E8A-4147-A177-3AD203B41FA5}">
                      <a16:colId xmlns:a16="http://schemas.microsoft.com/office/drawing/2014/main" val="2632536682"/>
                    </a:ext>
                  </a:extLst>
                </a:gridCol>
                <a:gridCol w="852541">
                  <a:extLst>
                    <a:ext uri="{9D8B030D-6E8A-4147-A177-3AD203B41FA5}">
                      <a16:colId xmlns:a16="http://schemas.microsoft.com/office/drawing/2014/main" val="3981620333"/>
                    </a:ext>
                  </a:extLst>
                </a:gridCol>
                <a:gridCol w="993797">
                  <a:extLst>
                    <a:ext uri="{9D8B030D-6E8A-4147-A177-3AD203B41FA5}">
                      <a16:colId xmlns:a16="http://schemas.microsoft.com/office/drawing/2014/main" val="3831293210"/>
                    </a:ext>
                  </a:extLst>
                </a:gridCol>
              </a:tblGrid>
              <a:tr h="179705">
                <a:tc>
                  <a:txBody>
                    <a:bodyPr/>
                    <a:lstStyle/>
                    <a:p>
                      <a:pPr algn="l">
                        <a:spcAft>
                          <a:spcPts val="0"/>
                        </a:spcAft>
                      </a:pPr>
                      <a:r>
                        <a:rPr lang="zh-CN" sz="2000" kern="100" dirty="0">
                          <a:effectLst/>
                        </a:rPr>
                        <a:t>教师信息修改</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6</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7</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13</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2.24%</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3</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2.34%</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3</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a:effectLst/>
                        </a:rPr>
                        <a:t>2.33%</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l">
                        <a:spcAft>
                          <a:spcPts val="0"/>
                        </a:spcAft>
                      </a:pPr>
                      <a:r>
                        <a:rPr lang="en-US" sz="2000" kern="100" dirty="0">
                          <a:effectLst/>
                        </a:rPr>
                        <a:t>2.17 </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8776185"/>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926752797"/>
              </p:ext>
            </p:extLst>
          </p:nvPr>
        </p:nvGraphicFramePr>
        <p:xfrm>
          <a:off x="1731146" y="2458799"/>
          <a:ext cx="8788892" cy="609600"/>
        </p:xfrm>
        <a:graphic>
          <a:graphicData uri="http://schemas.openxmlformats.org/drawingml/2006/table">
            <a:tbl>
              <a:tblPr>
                <a:tableStyleId>{5C22544A-7EE6-4342-B048-85BDC9FD1C3A}</a:tableStyleId>
              </a:tblPr>
              <a:tblGrid>
                <a:gridCol w="1698071">
                  <a:extLst>
                    <a:ext uri="{9D8B030D-6E8A-4147-A177-3AD203B41FA5}">
                      <a16:colId xmlns:a16="http://schemas.microsoft.com/office/drawing/2014/main" val="2742334448"/>
                    </a:ext>
                  </a:extLst>
                </a:gridCol>
                <a:gridCol w="700266">
                  <a:extLst>
                    <a:ext uri="{9D8B030D-6E8A-4147-A177-3AD203B41FA5}">
                      <a16:colId xmlns:a16="http://schemas.microsoft.com/office/drawing/2014/main" val="673370453"/>
                    </a:ext>
                  </a:extLst>
                </a:gridCol>
                <a:gridCol w="710284">
                  <a:extLst>
                    <a:ext uri="{9D8B030D-6E8A-4147-A177-3AD203B41FA5}">
                      <a16:colId xmlns:a16="http://schemas.microsoft.com/office/drawing/2014/main" val="3508105712"/>
                    </a:ext>
                  </a:extLst>
                </a:gridCol>
                <a:gridCol w="710284">
                  <a:extLst>
                    <a:ext uri="{9D8B030D-6E8A-4147-A177-3AD203B41FA5}">
                      <a16:colId xmlns:a16="http://schemas.microsoft.com/office/drawing/2014/main" val="4219275887"/>
                    </a:ext>
                  </a:extLst>
                </a:gridCol>
                <a:gridCol w="851540">
                  <a:extLst>
                    <a:ext uri="{9D8B030D-6E8A-4147-A177-3AD203B41FA5}">
                      <a16:colId xmlns:a16="http://schemas.microsoft.com/office/drawing/2014/main" val="4117551577"/>
                    </a:ext>
                  </a:extLst>
                </a:gridCol>
                <a:gridCol w="710284">
                  <a:extLst>
                    <a:ext uri="{9D8B030D-6E8A-4147-A177-3AD203B41FA5}">
                      <a16:colId xmlns:a16="http://schemas.microsoft.com/office/drawing/2014/main" val="2646191557"/>
                    </a:ext>
                  </a:extLst>
                </a:gridCol>
                <a:gridCol w="851540">
                  <a:extLst>
                    <a:ext uri="{9D8B030D-6E8A-4147-A177-3AD203B41FA5}">
                      <a16:colId xmlns:a16="http://schemas.microsoft.com/office/drawing/2014/main" val="1490643576"/>
                    </a:ext>
                  </a:extLst>
                </a:gridCol>
                <a:gridCol w="710284">
                  <a:extLst>
                    <a:ext uri="{9D8B030D-6E8A-4147-A177-3AD203B41FA5}">
                      <a16:colId xmlns:a16="http://schemas.microsoft.com/office/drawing/2014/main" val="3232961994"/>
                    </a:ext>
                  </a:extLst>
                </a:gridCol>
                <a:gridCol w="852542">
                  <a:extLst>
                    <a:ext uri="{9D8B030D-6E8A-4147-A177-3AD203B41FA5}">
                      <a16:colId xmlns:a16="http://schemas.microsoft.com/office/drawing/2014/main" val="2893206682"/>
                    </a:ext>
                  </a:extLst>
                </a:gridCol>
                <a:gridCol w="993797">
                  <a:extLst>
                    <a:ext uri="{9D8B030D-6E8A-4147-A177-3AD203B41FA5}">
                      <a16:colId xmlns:a16="http://schemas.microsoft.com/office/drawing/2014/main" val="3144171747"/>
                    </a:ext>
                  </a:extLst>
                </a:gridCol>
              </a:tblGrid>
              <a:tr h="57150">
                <a:tc>
                  <a:txBody>
                    <a:bodyPr/>
                    <a:lstStyle/>
                    <a:p>
                      <a:pPr algn="just">
                        <a:spcAft>
                          <a:spcPts val="0"/>
                        </a:spcAft>
                      </a:pPr>
                      <a:r>
                        <a:rPr lang="zh-CN" sz="2000" kern="100">
                          <a:effectLst/>
                        </a:rPr>
                        <a:t>用例</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相对收益</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相对损失</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总价值</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价值</a:t>
                      </a:r>
                      <a:r>
                        <a:rPr lang="en-US" sz="2000" kern="100">
                          <a:effectLst/>
                        </a:rPr>
                        <a:t>%</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相对成本</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成本</a:t>
                      </a:r>
                      <a:r>
                        <a:rPr lang="en-US" sz="2000" kern="100">
                          <a:effectLst/>
                        </a:rPr>
                        <a:t>%</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相对风险</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a:effectLst/>
                        </a:rPr>
                        <a:t>风险</a:t>
                      </a:r>
                      <a:r>
                        <a:rPr lang="en-US" sz="2000" kern="100">
                          <a:effectLst/>
                        </a:rPr>
                        <a:t>%</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fontAlgn="t">
                        <a:spcAft>
                          <a:spcPts val="0"/>
                        </a:spcAft>
                      </a:pPr>
                      <a:r>
                        <a:rPr lang="zh-CN" sz="2000" kern="100" dirty="0">
                          <a:effectLst/>
                        </a:rPr>
                        <a:t>优先级</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6512563"/>
                  </a:ext>
                </a:extLst>
              </a:tr>
            </a:tbl>
          </a:graphicData>
        </a:graphic>
      </p:graphicFrame>
      <p:sp>
        <p:nvSpPr>
          <p:cNvPr id="14"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83299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3149887" y="2487710"/>
            <a:ext cx="4467154" cy="1200329"/>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新的需求是绝对可行的，与其他功能的冲突十分之小，且执行难度十分之低。</a:t>
            </a:r>
            <a:endParaRPr lang="zh-CN" altLang="en-US" sz="2400" dirty="0">
              <a:solidFill>
                <a:schemeClr val="bg1"/>
              </a:solidFill>
              <a:latin typeface="+mn-ea"/>
              <a:ea typeface="+mn-ea"/>
            </a:endParaRPr>
          </a:p>
        </p:txBody>
      </p:sp>
      <p:sp>
        <p:nvSpPr>
          <p:cNvPr id="9"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26491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stretch>
            <a:fillRect/>
          </a:stretch>
        </p:blipFill>
        <p:spPr>
          <a:xfrm>
            <a:off x="1447800" y="952501"/>
            <a:ext cx="9296400" cy="5776911"/>
          </a:xfrm>
          <a:prstGeom prst="rect">
            <a:avLst/>
          </a:prstGeom>
        </p:spPr>
      </p:pic>
    </p:spTree>
    <p:extLst>
      <p:ext uri="{BB962C8B-B14F-4D97-AF65-F5344CB8AC3E}">
        <p14:creationId xmlns:p14="http://schemas.microsoft.com/office/powerpoint/2010/main" val="344386283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79"/>
          <p:cNvGrpSpPr>
            <a:grpSpLocks/>
          </p:cNvGrpSpPr>
          <p:nvPr/>
        </p:nvGrpSpPr>
        <p:grpSpPr bwMode="auto">
          <a:xfrm>
            <a:off x="0" y="2066925"/>
            <a:ext cx="12192000" cy="2949575"/>
            <a:chOff x="0" y="0"/>
            <a:chExt cx="12192001" cy="2949678"/>
          </a:xfrm>
        </p:grpSpPr>
        <p:sp>
          <p:nvSpPr>
            <p:cNvPr id="4144"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4145" name="组合 78"/>
            <p:cNvGrpSpPr>
              <a:grpSpLocks/>
            </p:cNvGrpSpPr>
            <p:nvPr/>
          </p:nvGrpSpPr>
          <p:grpSpPr bwMode="auto">
            <a:xfrm>
              <a:off x="0" y="0"/>
              <a:ext cx="12192000" cy="2949678"/>
              <a:chOff x="0" y="0"/>
              <a:chExt cx="12192000" cy="2949678"/>
            </a:xfrm>
          </p:grpSpPr>
          <p:sp>
            <p:nvSpPr>
              <p:cNvPr id="4146"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47"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4148"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4099" name="组合 40"/>
          <p:cNvGrpSpPr>
            <a:grpSpLocks/>
          </p:cNvGrpSpPr>
          <p:nvPr/>
        </p:nvGrpSpPr>
        <p:grpSpPr bwMode="auto">
          <a:xfrm>
            <a:off x="-136525" y="474663"/>
            <a:ext cx="12411075" cy="5784850"/>
            <a:chOff x="0" y="0"/>
            <a:chExt cx="12410868" cy="5784745"/>
          </a:xfrm>
        </p:grpSpPr>
        <p:sp>
          <p:nvSpPr>
            <p:cNvPr id="413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8"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9"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140"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1"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3"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36"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40"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
        <p:nvSpPr>
          <p:cNvPr id="5141"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8"/>
              <a:gd name="T25" fmla="*/ 0 h 1479550"/>
              <a:gd name="T26" fmla="*/ 1481138 w 1481138"/>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79550"/>
              <a:gd name="T26" fmla="*/ 1479550 w 1479550"/>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2"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6"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7" name="直接连接符 49"/>
          <p:cNvCxnSpPr>
            <a:cxnSpLocks noChangeShapeType="1"/>
          </p:cNvCxnSpPr>
          <p:nvPr/>
        </p:nvCxnSpPr>
        <p:spPr bwMode="auto">
          <a:xfrm>
            <a:off x="55499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8" name="直接连接符 50"/>
          <p:cNvCxnSpPr>
            <a:cxnSpLocks noChangeShapeType="1"/>
          </p:cNvCxnSpPr>
          <p:nvPr/>
        </p:nvCxnSpPr>
        <p:spPr bwMode="auto">
          <a:xfrm>
            <a:off x="8116888" y="3148013"/>
            <a:ext cx="108108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73"/>
          <p:cNvGrpSpPr>
            <a:grpSpLocks/>
          </p:cNvGrpSpPr>
          <p:nvPr/>
        </p:nvGrpSpPr>
        <p:grpSpPr bwMode="auto">
          <a:xfrm>
            <a:off x="1619250" y="2524125"/>
            <a:ext cx="1249363" cy="1249363"/>
            <a:chOff x="0" y="0"/>
            <a:chExt cx="1248318" cy="1248318"/>
          </a:xfrm>
        </p:grpSpPr>
        <p:sp>
          <p:nvSpPr>
            <p:cNvPr id="4135" name="椭圆 55"/>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6"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6" name="组合 74"/>
          <p:cNvGrpSpPr>
            <a:grpSpLocks/>
          </p:cNvGrpSpPr>
          <p:nvPr/>
        </p:nvGrpSpPr>
        <p:grpSpPr bwMode="auto">
          <a:xfrm>
            <a:off x="4186238" y="2524125"/>
            <a:ext cx="1247775" cy="1249363"/>
            <a:chOff x="0" y="0"/>
            <a:chExt cx="1248318" cy="1248318"/>
          </a:xfrm>
        </p:grpSpPr>
        <p:sp>
          <p:nvSpPr>
            <p:cNvPr id="4133"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4"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7" name="组合 75"/>
          <p:cNvGrpSpPr>
            <a:grpSpLocks/>
          </p:cNvGrpSpPr>
          <p:nvPr/>
        </p:nvGrpSpPr>
        <p:grpSpPr bwMode="auto">
          <a:xfrm>
            <a:off x="6751638" y="2524125"/>
            <a:ext cx="1249362" cy="1249363"/>
            <a:chOff x="0" y="0"/>
            <a:chExt cx="1248318" cy="1248318"/>
          </a:xfrm>
        </p:grpSpPr>
        <p:sp>
          <p:nvSpPr>
            <p:cNvPr id="4131" name="椭圆 58"/>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2"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8" name="组合 76"/>
          <p:cNvGrpSpPr>
            <a:grpSpLocks/>
          </p:cNvGrpSpPr>
          <p:nvPr/>
        </p:nvGrpSpPr>
        <p:grpSpPr bwMode="auto">
          <a:xfrm>
            <a:off x="9318625" y="2524125"/>
            <a:ext cx="1247775" cy="1249363"/>
            <a:chOff x="0" y="0"/>
            <a:chExt cx="1248318" cy="1248318"/>
          </a:xfrm>
        </p:grpSpPr>
        <p:sp>
          <p:nvSpPr>
            <p:cNvPr id="4129" name="椭圆 59"/>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0"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9" name="组合 80"/>
          <p:cNvGrpSpPr>
            <a:grpSpLocks/>
          </p:cNvGrpSpPr>
          <p:nvPr/>
        </p:nvGrpSpPr>
        <p:grpSpPr bwMode="auto">
          <a:xfrm>
            <a:off x="1120775" y="3844925"/>
            <a:ext cx="2262188" cy="579827"/>
            <a:chOff x="0" y="0"/>
            <a:chExt cx="2261776" cy="580026"/>
          </a:xfrm>
        </p:grpSpPr>
        <p:sp>
          <p:nvSpPr>
            <p:cNvPr id="4127" name="文本框 65"/>
            <p:cNvSpPr txBox="1">
              <a:spLocks noChangeArrowheads="1"/>
            </p:cNvSpPr>
            <p:nvPr/>
          </p:nvSpPr>
          <p:spPr bwMode="auto">
            <a:xfrm>
              <a:off x="0" y="0"/>
              <a:ext cx="2261776" cy="4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组内评审</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8" name="矩形 69"/>
            <p:cNvSpPr>
              <a:spLocks noChangeArrowheads="1"/>
            </p:cNvSpPr>
            <p:nvPr/>
          </p:nvSpPr>
          <p:spPr bwMode="auto">
            <a:xfrm>
              <a:off x="9411" y="333720"/>
              <a:ext cx="2242954"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chemeClr val="bg1"/>
                </a:solidFill>
                <a:latin typeface="Arial" panose="020B0604020202020204" pitchFamily="34" charset="0"/>
                <a:cs typeface="Arial" panose="020B0604020202020204" pitchFamily="34" charset="0"/>
              </a:endParaRPr>
            </a:p>
          </p:txBody>
        </p:sp>
      </p:grpSp>
      <p:sp>
        <p:nvSpPr>
          <p:cNvPr id="4125" name="文本框 66"/>
          <p:cNvSpPr txBox="1">
            <a:spLocks noChangeArrowheads="1"/>
          </p:cNvSpPr>
          <p:nvPr/>
        </p:nvSpPr>
        <p:spPr bwMode="auto">
          <a:xfrm>
            <a:off x="3686175" y="3844925"/>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配置管理</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3" name="文本框 67"/>
          <p:cNvSpPr txBox="1">
            <a:spLocks noChangeArrowheads="1"/>
          </p:cNvSpPr>
          <p:nvPr/>
        </p:nvSpPr>
        <p:spPr bwMode="auto">
          <a:xfrm>
            <a:off x="6243638"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需求变更</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1" name="文本框 68"/>
          <p:cNvSpPr txBox="1">
            <a:spLocks noChangeArrowheads="1"/>
          </p:cNvSpPr>
          <p:nvPr/>
        </p:nvSpPr>
        <p:spPr bwMode="auto">
          <a:xfrm>
            <a:off x="8810626"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小组分工</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nodeType="afterGroup">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nodeType="afterGroup">
                            <p:stCondLst>
                              <p:cond delay="1250"/>
                            </p:stCondLst>
                            <p:childTnLst>
                              <p:par>
                                <p:cTn id="20" presetID="22" presetClass="entr" presetSubtype="8" fill="hold" nodeType="after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left)">
                                      <p:cBhvr>
                                        <p:cTn id="22" dur="350"/>
                                        <p:tgtEl>
                                          <p:spTgt spid="5140"/>
                                        </p:tgtEl>
                                      </p:cBhvr>
                                    </p:animEffect>
                                  </p:childTnLst>
                                </p:cTn>
                              </p:par>
                            </p:childTnLst>
                          </p:cTn>
                        </p:par>
                        <p:par>
                          <p:cTn id="23" fill="hold" nodeType="afterGroup">
                            <p:stCondLst>
                              <p:cond delay="1600"/>
                            </p:stCondLst>
                            <p:childTnLst>
                              <p:par>
                                <p:cTn id="24" presetID="22" presetClass="entr" presetSubtype="8" fill="hold" nodeType="afterEffect">
                                  <p:stCondLst>
                                    <p:cond delay="0"/>
                                  </p:stCondLst>
                                  <p:childTnLst>
                                    <p:set>
                                      <p:cBhvr>
                                        <p:cTn id="25" dur="1" fill="hold">
                                          <p:stCondLst>
                                            <p:cond delay="0"/>
                                          </p:stCondLst>
                                        </p:cTn>
                                        <p:tgtEl>
                                          <p:spTgt spid="5141"/>
                                        </p:tgtEl>
                                        <p:attrNameLst>
                                          <p:attrName>style.visibility</p:attrName>
                                        </p:attrNameLst>
                                      </p:cBhvr>
                                      <p:to>
                                        <p:strVal val="visible"/>
                                      </p:to>
                                    </p:set>
                                    <p:animEffect transition="in" filter="wipe(left)">
                                      <p:cBhvr>
                                        <p:cTn id="26" dur="350"/>
                                        <p:tgtEl>
                                          <p:spTgt spid="5141"/>
                                        </p:tgtEl>
                                      </p:cBhvr>
                                    </p:animEffect>
                                  </p:childTnLst>
                                </p:cTn>
                              </p:par>
                            </p:childTnLst>
                          </p:cTn>
                        </p:par>
                        <p:par>
                          <p:cTn id="27" fill="hold" nodeType="afterGroup">
                            <p:stCondLst>
                              <p:cond delay="1950"/>
                            </p:stCondLst>
                            <p:childTnLst>
                              <p:par>
                                <p:cTn id="28" presetID="2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par>
                                <p:cTn id="32" presetID="12" presetClass="entr" presetSubtype="1"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ppt_y</p:attrName>
                                        </p:attrNameLst>
                                      </p:cBhvr>
                                      <p:tavLst>
                                        <p:tav tm="0">
                                          <p:val>
                                            <p:strVal val="#ppt_y-#ppt_h*1.125000"/>
                                          </p:val>
                                        </p:tav>
                                        <p:tav tm="100000">
                                          <p:val>
                                            <p:strVal val="#ppt_y"/>
                                          </p:val>
                                        </p:tav>
                                      </p:tavLst>
                                    </p:anim>
                                    <p:animEffect transition="in" filter="wipe(down)">
                                      <p:cBhvr>
                                        <p:cTn id="35" dur="500"/>
                                        <p:tgtEl>
                                          <p:spTgt spid="9"/>
                                        </p:tgtEl>
                                      </p:cBhvr>
                                    </p:animEffect>
                                  </p:childTnLst>
                                </p:cTn>
                              </p:par>
                            </p:childTnLst>
                          </p:cTn>
                        </p:par>
                        <p:par>
                          <p:cTn id="36" fill="hold" nodeType="afterGroup">
                            <p:stCondLst>
                              <p:cond delay="2450"/>
                            </p:stCondLst>
                            <p:childTnLst>
                              <p:par>
                                <p:cTn id="37" presetID="22" presetClass="entr" presetSubtype="8" fill="hold" nodeType="afterEffect">
                                  <p:stCondLst>
                                    <p:cond delay="0"/>
                                  </p:stCondLst>
                                  <p:childTnLst>
                                    <p:set>
                                      <p:cBhvr>
                                        <p:cTn id="38" dur="1" fill="hold">
                                          <p:stCondLst>
                                            <p:cond delay="0"/>
                                          </p:stCondLst>
                                        </p:cTn>
                                        <p:tgtEl>
                                          <p:spTgt spid="5146"/>
                                        </p:tgtEl>
                                        <p:attrNameLst>
                                          <p:attrName>style.visibility</p:attrName>
                                        </p:attrNameLst>
                                      </p:cBhvr>
                                      <p:to>
                                        <p:strVal val="visible"/>
                                      </p:to>
                                    </p:set>
                                    <p:animEffect transition="in" filter="wipe(left)">
                                      <p:cBhvr>
                                        <p:cTn id="39" dur="350"/>
                                        <p:tgtEl>
                                          <p:spTgt spid="5146"/>
                                        </p:tgtEl>
                                      </p:cBhvr>
                                    </p:animEffect>
                                  </p:childTnLst>
                                </p:cTn>
                              </p:par>
                            </p:childTnLst>
                          </p:cTn>
                        </p:par>
                        <p:par>
                          <p:cTn id="40" fill="hold" nodeType="afterGroup">
                            <p:stCondLst>
                              <p:cond delay="2800"/>
                            </p:stCondLst>
                            <p:childTnLst>
                              <p:par>
                                <p:cTn id="41" presetID="22" presetClass="entr" presetSubtype="8" fill="hold" nodeType="afterEffect">
                                  <p:stCondLst>
                                    <p:cond delay="0"/>
                                  </p:stCondLst>
                                  <p:childTnLst>
                                    <p:set>
                                      <p:cBhvr>
                                        <p:cTn id="42" dur="1" fill="hold">
                                          <p:stCondLst>
                                            <p:cond delay="0"/>
                                          </p:stCondLst>
                                        </p:cTn>
                                        <p:tgtEl>
                                          <p:spTgt spid="5142"/>
                                        </p:tgtEl>
                                        <p:attrNameLst>
                                          <p:attrName>style.visibility</p:attrName>
                                        </p:attrNameLst>
                                      </p:cBhvr>
                                      <p:to>
                                        <p:strVal val="visible"/>
                                      </p:to>
                                    </p:set>
                                    <p:animEffect transition="in" filter="wipe(left)">
                                      <p:cBhvr>
                                        <p:cTn id="43" dur="350"/>
                                        <p:tgtEl>
                                          <p:spTgt spid="5142"/>
                                        </p:tgtEl>
                                      </p:cBhvr>
                                    </p:animEffect>
                                  </p:childTnLst>
                                </p:cTn>
                              </p:par>
                            </p:childTnLst>
                          </p:cTn>
                        </p:par>
                        <p:par>
                          <p:cTn id="44" fill="hold" nodeType="afterGroup">
                            <p:stCondLst>
                              <p:cond delay="3150"/>
                            </p:stCondLst>
                            <p:childTnLst>
                              <p:par>
                                <p:cTn id="45" presetID="2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childTnLst>
                                </p:cTn>
                              </p:par>
                              <p:par>
                                <p:cTn id="49" presetID="12" presetClass="entr" presetSubtype="1" fill="hold" grpId="0" nodeType="withEffect">
                                  <p:stCondLst>
                                    <p:cond delay="0"/>
                                  </p:stCondLst>
                                  <p:childTnLst>
                                    <p:set>
                                      <p:cBhvr>
                                        <p:cTn id="50" dur="1" fill="hold">
                                          <p:stCondLst>
                                            <p:cond delay="0"/>
                                          </p:stCondLst>
                                        </p:cTn>
                                        <p:tgtEl>
                                          <p:spTgt spid="4125"/>
                                        </p:tgtEl>
                                        <p:attrNameLst>
                                          <p:attrName>style.visibility</p:attrName>
                                        </p:attrNameLst>
                                      </p:cBhvr>
                                      <p:to>
                                        <p:strVal val="visible"/>
                                      </p:to>
                                    </p:set>
                                    <p:anim calcmode="lin" valueType="num">
                                      <p:cBhvr additive="base">
                                        <p:cTn id="51" dur="500"/>
                                        <p:tgtEl>
                                          <p:spTgt spid="4125"/>
                                        </p:tgtEl>
                                        <p:attrNameLst>
                                          <p:attrName>ppt_y</p:attrName>
                                        </p:attrNameLst>
                                      </p:cBhvr>
                                      <p:tavLst>
                                        <p:tav tm="0">
                                          <p:val>
                                            <p:strVal val="#ppt_y-#ppt_h*1.125000"/>
                                          </p:val>
                                        </p:tav>
                                        <p:tav tm="100000">
                                          <p:val>
                                            <p:strVal val="#ppt_y"/>
                                          </p:val>
                                        </p:tav>
                                      </p:tavLst>
                                    </p:anim>
                                    <p:animEffect transition="in" filter="wipe(down)">
                                      <p:cBhvr>
                                        <p:cTn id="52" dur="500"/>
                                        <p:tgtEl>
                                          <p:spTgt spid="4125"/>
                                        </p:tgtEl>
                                      </p:cBhvr>
                                    </p:animEffect>
                                  </p:childTnLst>
                                </p:cTn>
                              </p:par>
                            </p:childTnLst>
                          </p:cTn>
                        </p:par>
                        <p:par>
                          <p:cTn id="53" fill="hold">
                            <p:stCondLst>
                              <p:cond delay="3650"/>
                            </p:stCondLst>
                            <p:childTnLst>
                              <p:par>
                                <p:cTn id="54" presetID="22" presetClass="entr" presetSubtype="8" fill="hold" nodeType="afterEffect">
                                  <p:stCondLst>
                                    <p:cond delay="0"/>
                                  </p:stCondLst>
                                  <p:childTnLst>
                                    <p:set>
                                      <p:cBhvr>
                                        <p:cTn id="55" dur="1" fill="hold">
                                          <p:stCondLst>
                                            <p:cond delay="0"/>
                                          </p:stCondLst>
                                        </p:cTn>
                                        <p:tgtEl>
                                          <p:spTgt spid="5147"/>
                                        </p:tgtEl>
                                        <p:attrNameLst>
                                          <p:attrName>style.visibility</p:attrName>
                                        </p:attrNameLst>
                                      </p:cBhvr>
                                      <p:to>
                                        <p:strVal val="visible"/>
                                      </p:to>
                                    </p:set>
                                    <p:animEffect transition="in" filter="wipe(left)">
                                      <p:cBhvr>
                                        <p:cTn id="56" dur="350"/>
                                        <p:tgtEl>
                                          <p:spTgt spid="5147"/>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5143"/>
                                        </p:tgtEl>
                                        <p:attrNameLst>
                                          <p:attrName>style.visibility</p:attrName>
                                        </p:attrNameLst>
                                      </p:cBhvr>
                                      <p:to>
                                        <p:strVal val="visible"/>
                                      </p:to>
                                    </p:set>
                                    <p:animEffect transition="in" filter="wipe(left)">
                                      <p:cBhvr>
                                        <p:cTn id="60" dur="350"/>
                                        <p:tgtEl>
                                          <p:spTgt spid="5143"/>
                                        </p:tgtEl>
                                      </p:cBhvr>
                                    </p:animEffect>
                                  </p:childTnLst>
                                </p:cTn>
                              </p:par>
                            </p:childTnLst>
                          </p:cTn>
                        </p:par>
                        <p:par>
                          <p:cTn id="61" fill="hold">
                            <p:stCondLst>
                              <p:cond delay="4350"/>
                            </p:stCondLst>
                            <p:childTnLst>
                              <p:par>
                                <p:cTn id="62" presetID="23" presetClass="entr" presetSubtype="16"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500" fill="hold"/>
                                        <p:tgtEl>
                                          <p:spTgt spid="7"/>
                                        </p:tgtEl>
                                        <p:attrNameLst>
                                          <p:attrName>ppt_w</p:attrName>
                                        </p:attrNameLst>
                                      </p:cBhvr>
                                      <p:tavLst>
                                        <p:tav tm="0">
                                          <p:val>
                                            <p:fltVal val="0"/>
                                          </p:val>
                                        </p:tav>
                                        <p:tav tm="100000">
                                          <p:val>
                                            <p:strVal val="#ppt_w"/>
                                          </p:val>
                                        </p:tav>
                                      </p:tavLst>
                                    </p:anim>
                                    <p:anim calcmode="lin" valueType="num">
                                      <p:cBhvr>
                                        <p:cTn id="65" dur="500" fill="hold"/>
                                        <p:tgtEl>
                                          <p:spTgt spid="7"/>
                                        </p:tgtEl>
                                        <p:attrNameLst>
                                          <p:attrName>ppt_h</p:attrName>
                                        </p:attrNameLst>
                                      </p:cBhvr>
                                      <p:tavLst>
                                        <p:tav tm="0">
                                          <p:val>
                                            <p:fltVal val="0"/>
                                          </p:val>
                                        </p:tav>
                                        <p:tav tm="100000">
                                          <p:val>
                                            <p:strVal val="#ppt_h"/>
                                          </p:val>
                                        </p:tav>
                                      </p:tavLst>
                                    </p:anim>
                                  </p:childTnLst>
                                </p:cTn>
                              </p:par>
                              <p:par>
                                <p:cTn id="66" presetID="12" presetClass="entr" presetSubtype="1" fill="hold" grpId="0" nodeType="withEffect">
                                  <p:stCondLst>
                                    <p:cond delay="0"/>
                                  </p:stCondLst>
                                  <p:childTnLst>
                                    <p:set>
                                      <p:cBhvr>
                                        <p:cTn id="67" dur="1" fill="hold">
                                          <p:stCondLst>
                                            <p:cond delay="0"/>
                                          </p:stCondLst>
                                        </p:cTn>
                                        <p:tgtEl>
                                          <p:spTgt spid="4123"/>
                                        </p:tgtEl>
                                        <p:attrNameLst>
                                          <p:attrName>style.visibility</p:attrName>
                                        </p:attrNameLst>
                                      </p:cBhvr>
                                      <p:to>
                                        <p:strVal val="visible"/>
                                      </p:to>
                                    </p:set>
                                    <p:anim calcmode="lin" valueType="num">
                                      <p:cBhvr additive="base">
                                        <p:cTn id="68" dur="500"/>
                                        <p:tgtEl>
                                          <p:spTgt spid="4123"/>
                                        </p:tgtEl>
                                        <p:attrNameLst>
                                          <p:attrName>ppt_y</p:attrName>
                                        </p:attrNameLst>
                                      </p:cBhvr>
                                      <p:tavLst>
                                        <p:tav tm="0">
                                          <p:val>
                                            <p:strVal val="#ppt_y-#ppt_h*1.125000"/>
                                          </p:val>
                                        </p:tav>
                                        <p:tav tm="100000">
                                          <p:val>
                                            <p:strVal val="#ppt_y"/>
                                          </p:val>
                                        </p:tav>
                                      </p:tavLst>
                                    </p:anim>
                                    <p:animEffect transition="in" filter="wipe(down)">
                                      <p:cBhvr>
                                        <p:cTn id="69" dur="500"/>
                                        <p:tgtEl>
                                          <p:spTgt spid="4123"/>
                                        </p:tgtEl>
                                      </p:cBhvr>
                                    </p:animEffect>
                                  </p:childTnLst>
                                </p:cTn>
                              </p:par>
                            </p:childTnLst>
                          </p:cTn>
                        </p:par>
                        <p:par>
                          <p:cTn id="70" fill="hold">
                            <p:stCondLst>
                              <p:cond delay="4850"/>
                            </p:stCondLst>
                            <p:childTnLst>
                              <p:par>
                                <p:cTn id="71" presetID="22" presetClass="entr" presetSubtype="8" fill="hold" nodeType="afterEffect">
                                  <p:stCondLst>
                                    <p:cond delay="0"/>
                                  </p:stCondLst>
                                  <p:childTnLst>
                                    <p:set>
                                      <p:cBhvr>
                                        <p:cTn id="72" dur="1" fill="hold">
                                          <p:stCondLst>
                                            <p:cond delay="0"/>
                                          </p:stCondLst>
                                        </p:cTn>
                                        <p:tgtEl>
                                          <p:spTgt spid="5148"/>
                                        </p:tgtEl>
                                        <p:attrNameLst>
                                          <p:attrName>style.visibility</p:attrName>
                                        </p:attrNameLst>
                                      </p:cBhvr>
                                      <p:to>
                                        <p:strVal val="visible"/>
                                      </p:to>
                                    </p:set>
                                    <p:animEffect transition="in" filter="wipe(left)">
                                      <p:cBhvr>
                                        <p:cTn id="73" dur="350"/>
                                        <p:tgtEl>
                                          <p:spTgt spid="5148"/>
                                        </p:tgtEl>
                                      </p:cBhvr>
                                    </p:animEffect>
                                  </p:childTnLst>
                                </p:cTn>
                              </p:par>
                            </p:childTnLst>
                          </p:cTn>
                        </p:par>
                        <p:par>
                          <p:cTn id="74" fill="hold">
                            <p:stCondLst>
                              <p:cond delay="5200"/>
                            </p:stCondLst>
                            <p:childTnLst>
                              <p:par>
                                <p:cTn id="75" presetID="22" presetClass="entr" presetSubtype="8" fill="hold" nodeType="afterEffect">
                                  <p:stCondLst>
                                    <p:cond delay="0"/>
                                  </p:stCondLst>
                                  <p:childTnLst>
                                    <p:set>
                                      <p:cBhvr>
                                        <p:cTn id="76" dur="1" fill="hold">
                                          <p:stCondLst>
                                            <p:cond delay="0"/>
                                          </p:stCondLst>
                                        </p:cTn>
                                        <p:tgtEl>
                                          <p:spTgt spid="5144"/>
                                        </p:tgtEl>
                                        <p:attrNameLst>
                                          <p:attrName>style.visibility</p:attrName>
                                        </p:attrNameLst>
                                      </p:cBhvr>
                                      <p:to>
                                        <p:strVal val="visible"/>
                                      </p:to>
                                    </p:set>
                                    <p:animEffect transition="in" filter="wipe(left)">
                                      <p:cBhvr>
                                        <p:cTn id="77" dur="350"/>
                                        <p:tgtEl>
                                          <p:spTgt spid="5144"/>
                                        </p:tgtEl>
                                      </p:cBhvr>
                                    </p:animEffect>
                                  </p:childTnLst>
                                </p:cTn>
                              </p:par>
                            </p:childTnLst>
                          </p:cTn>
                        </p:par>
                        <p:par>
                          <p:cTn id="78" fill="hold">
                            <p:stCondLst>
                              <p:cond delay="5550"/>
                            </p:stCondLst>
                            <p:childTnLst>
                              <p:par>
                                <p:cTn id="79" presetID="23" presetClass="entr" presetSubtype="16"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childTnLst>
                                </p:cTn>
                              </p:par>
                              <p:par>
                                <p:cTn id="83" presetID="12" presetClass="entr" presetSubtype="1" fill="hold" grpId="0" nodeType="withEffect">
                                  <p:stCondLst>
                                    <p:cond delay="0"/>
                                  </p:stCondLst>
                                  <p:childTnLst>
                                    <p:set>
                                      <p:cBhvr>
                                        <p:cTn id="84" dur="1" fill="hold">
                                          <p:stCondLst>
                                            <p:cond delay="0"/>
                                          </p:stCondLst>
                                        </p:cTn>
                                        <p:tgtEl>
                                          <p:spTgt spid="4121"/>
                                        </p:tgtEl>
                                        <p:attrNameLst>
                                          <p:attrName>style.visibility</p:attrName>
                                        </p:attrNameLst>
                                      </p:cBhvr>
                                      <p:to>
                                        <p:strVal val="visible"/>
                                      </p:to>
                                    </p:set>
                                    <p:anim calcmode="lin" valueType="num">
                                      <p:cBhvr additive="base">
                                        <p:cTn id="85" dur="500"/>
                                        <p:tgtEl>
                                          <p:spTgt spid="4121"/>
                                        </p:tgtEl>
                                        <p:attrNameLst>
                                          <p:attrName>ppt_y</p:attrName>
                                        </p:attrNameLst>
                                      </p:cBhvr>
                                      <p:tavLst>
                                        <p:tav tm="0">
                                          <p:val>
                                            <p:strVal val="#ppt_y-#ppt_h*1.125000"/>
                                          </p:val>
                                        </p:tav>
                                        <p:tav tm="100000">
                                          <p:val>
                                            <p:strVal val="#ppt_y"/>
                                          </p:val>
                                        </p:tav>
                                      </p:tavLst>
                                    </p:anim>
                                    <p:animEffect transition="in" filter="wipe(down)">
                                      <p:cBhvr>
                                        <p:cTn id="86" dur="500"/>
                                        <p:tgtEl>
                                          <p:spTgt spid="4121"/>
                                        </p:tgtEl>
                                      </p:cBhvr>
                                    </p:animEffect>
                                  </p:childTnLst>
                                </p:cTn>
                              </p:par>
                            </p:childTnLst>
                          </p:cTn>
                        </p:par>
                        <p:par>
                          <p:cTn id="87" fill="hold">
                            <p:stCondLst>
                              <p:cond delay="6050"/>
                            </p:stCondLst>
                            <p:childTnLst>
                              <p:par>
                                <p:cTn id="88" presetID="22" presetClass="entr" presetSubtype="8" fill="hold" nodeType="afterEffect">
                                  <p:stCondLst>
                                    <p:cond delay="0"/>
                                  </p:stCondLst>
                                  <p:childTnLst>
                                    <p:set>
                                      <p:cBhvr>
                                        <p:cTn id="89" dur="1" fill="hold">
                                          <p:stCondLst>
                                            <p:cond delay="0"/>
                                          </p:stCondLst>
                                        </p:cTn>
                                        <p:tgtEl>
                                          <p:spTgt spid="5145"/>
                                        </p:tgtEl>
                                        <p:attrNameLst>
                                          <p:attrName>style.visibility</p:attrName>
                                        </p:attrNameLst>
                                      </p:cBhvr>
                                      <p:to>
                                        <p:strVal val="visible"/>
                                      </p:to>
                                    </p:set>
                                    <p:animEffect transition="in" filter="wipe(left)">
                                      <p:cBhvr>
                                        <p:cTn id="90" dur="35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5" grpId="0"/>
      <p:bldP spid="4123" grpId="0"/>
      <p:bldP spid="412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4" name="任意多边形 32"/>
          <p:cNvSpPr>
            <a:spLocks/>
          </p:cNvSpPr>
          <p:nvPr/>
        </p:nvSpPr>
        <p:spPr bwMode="auto">
          <a:xfrm>
            <a:off x="4218428" y="5219725"/>
            <a:ext cx="320675" cy="320675"/>
          </a:xfrm>
          <a:custGeom>
            <a:avLst/>
            <a:gdLst>
              <a:gd name="T0" fmla="*/ 122162 w 406684"/>
              <a:gd name="T1" fmla="*/ 100448 h 406684"/>
              <a:gd name="T2" fmla="*/ 122162 w 406684"/>
              <a:gd name="T3" fmla="*/ 228127 h 406684"/>
              <a:gd name="T4" fmla="*/ 232231 w 406684"/>
              <a:gd name="T5" fmla="*/ 164288 h 406684"/>
              <a:gd name="T6" fmla="*/ 122162 w 406684"/>
              <a:gd name="T7" fmla="*/ 100448 h 406684"/>
              <a:gd name="T8" fmla="*/ 160338 w 406684"/>
              <a:gd name="T9" fmla="*/ 0 h 406684"/>
              <a:gd name="T10" fmla="*/ 320675 w 406684"/>
              <a:gd name="T11" fmla="*/ 160338 h 406684"/>
              <a:gd name="T12" fmla="*/ 160338 w 406684"/>
              <a:gd name="T13" fmla="*/ 320675 h 406684"/>
              <a:gd name="T14" fmla="*/ 0 w 406684"/>
              <a:gd name="T15" fmla="*/ 160338 h 406684"/>
              <a:gd name="T16" fmla="*/ 16033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6" name="矩形 34"/>
          <p:cNvSpPr>
            <a:spLocks noChangeArrowheads="1"/>
          </p:cNvSpPr>
          <p:nvPr/>
        </p:nvSpPr>
        <p:spPr bwMode="auto">
          <a:xfrm>
            <a:off x="4430851" y="5709607"/>
            <a:ext cx="2800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solidFill>
                  <a:schemeClr val="bg1"/>
                </a:solidFill>
                <a:latin typeface="Arial" panose="020B0604020202020204" pitchFamily="34" charset="0"/>
              </a:rPr>
              <a:t>确定</a:t>
            </a:r>
            <a:r>
              <a:rPr lang="en-US" altLang="zh-CN" sz="2000" dirty="0" smtClean="0">
                <a:solidFill>
                  <a:schemeClr val="bg1"/>
                </a:solidFill>
                <a:latin typeface="Arial" panose="020B0604020202020204" pitchFamily="34" charset="0"/>
              </a:rPr>
              <a:t>CCB</a:t>
            </a:r>
            <a:r>
              <a:rPr lang="zh-CN" altLang="en-US" sz="2000" dirty="0" smtClean="0">
                <a:solidFill>
                  <a:schemeClr val="bg1"/>
                </a:solidFill>
                <a:latin typeface="Arial" panose="020B0604020202020204" pitchFamily="34" charset="0"/>
              </a:rPr>
              <a:t>的成员及职责。</a:t>
            </a:r>
            <a:endParaRPr lang="zh-CN" altLang="en-US" sz="2000" dirty="0">
              <a:solidFill>
                <a:schemeClr val="bg1"/>
              </a:solidFill>
              <a:latin typeface="Arial" panose="020B0604020202020204" pitchFamily="34" charset="0"/>
            </a:endParaRPr>
          </a:p>
        </p:txBody>
      </p:sp>
      <p:sp>
        <p:nvSpPr>
          <p:cNvPr id="17" name="文本框 65"/>
          <p:cNvSpPr txBox="1">
            <a:spLocks noChangeArrowheads="1"/>
          </p:cNvSpPr>
          <p:nvPr/>
        </p:nvSpPr>
        <p:spPr bwMode="auto">
          <a:xfrm>
            <a:off x="4539103" y="5186387"/>
            <a:ext cx="25452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chemeClr val="bg1"/>
                </a:solidFill>
                <a:latin typeface="Arial" panose="020B0604020202020204" pitchFamily="34" charset="0"/>
                <a:cs typeface="Arial" panose="020B0604020202020204" pitchFamily="34" charset="0"/>
              </a:rPr>
              <a:t>《CCB</a:t>
            </a:r>
            <a:r>
              <a:rPr lang="zh-CN" altLang="en-US" b="1" dirty="0" smtClean="0">
                <a:solidFill>
                  <a:schemeClr val="bg1"/>
                </a:solidFill>
                <a:latin typeface="Arial" panose="020B0604020202020204" pitchFamily="34" charset="0"/>
                <a:cs typeface="Arial" panose="020B0604020202020204" pitchFamily="34" charset="0"/>
              </a:rPr>
              <a:t>章程</a:t>
            </a:r>
            <a:r>
              <a:rPr lang="en-US" altLang="zh-CN" b="1" dirty="0" smtClean="0">
                <a:solidFill>
                  <a:schemeClr val="bg1"/>
                </a:solidFill>
                <a:latin typeface="Arial" panose="020B0604020202020204" pitchFamily="34" charset="0"/>
                <a:cs typeface="Arial" panose="020B0604020202020204" pitchFamily="34" charset="0"/>
              </a:rPr>
              <a:t>》</a:t>
            </a:r>
            <a:endParaRPr lang="zh-CN" altLang="en-US" sz="24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701154497"/>
              </p:ext>
            </p:extLst>
          </p:nvPr>
        </p:nvGraphicFramePr>
        <p:xfrm>
          <a:off x="2175803" y="1085475"/>
          <a:ext cx="7830870" cy="4005728"/>
        </p:xfrm>
        <a:graphic>
          <a:graphicData uri="http://schemas.openxmlformats.org/drawingml/2006/table">
            <a:tbl>
              <a:tblPr firstRow="1" firstCol="1" bandRow="1">
                <a:tableStyleId>{5C22544A-7EE6-4342-B048-85BDC9FD1C3A}</a:tableStyleId>
              </a:tblPr>
              <a:tblGrid>
                <a:gridCol w="1287627">
                  <a:extLst>
                    <a:ext uri="{9D8B030D-6E8A-4147-A177-3AD203B41FA5}">
                      <a16:colId xmlns:a16="http://schemas.microsoft.com/office/drawing/2014/main" val="1490915857"/>
                    </a:ext>
                  </a:extLst>
                </a:gridCol>
                <a:gridCol w="1698108">
                  <a:extLst>
                    <a:ext uri="{9D8B030D-6E8A-4147-A177-3AD203B41FA5}">
                      <a16:colId xmlns:a16="http://schemas.microsoft.com/office/drawing/2014/main" val="2178780672"/>
                    </a:ext>
                  </a:extLst>
                </a:gridCol>
                <a:gridCol w="2805412">
                  <a:extLst>
                    <a:ext uri="{9D8B030D-6E8A-4147-A177-3AD203B41FA5}">
                      <a16:colId xmlns:a16="http://schemas.microsoft.com/office/drawing/2014/main" val="795515451"/>
                    </a:ext>
                  </a:extLst>
                </a:gridCol>
                <a:gridCol w="2039723">
                  <a:extLst>
                    <a:ext uri="{9D8B030D-6E8A-4147-A177-3AD203B41FA5}">
                      <a16:colId xmlns:a16="http://schemas.microsoft.com/office/drawing/2014/main" val="3656367983"/>
                    </a:ext>
                  </a:extLst>
                </a:gridCol>
              </a:tblGrid>
              <a:tr h="377348">
                <a:tc>
                  <a:txBody>
                    <a:bodyPr/>
                    <a:lstStyle/>
                    <a:p>
                      <a:pPr algn="just">
                        <a:spcAft>
                          <a:spcPts val="0"/>
                        </a:spcAft>
                      </a:pPr>
                      <a:r>
                        <a:rPr lang="zh-CN" sz="2000" kern="100" dirty="0">
                          <a:effectLst/>
                        </a:rPr>
                        <a:t>姓名</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职位</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联系方式</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办公场所</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558242893"/>
                  </a:ext>
                </a:extLst>
              </a:tr>
              <a:tr h="578717">
                <a:tc>
                  <a:txBody>
                    <a:bodyPr/>
                    <a:lstStyle/>
                    <a:p>
                      <a:pPr algn="just">
                        <a:spcAft>
                          <a:spcPts val="0"/>
                        </a:spcAft>
                      </a:pPr>
                      <a:r>
                        <a:rPr lang="zh-CN" sz="2000" kern="100" dirty="0">
                          <a:effectLst/>
                        </a:rPr>
                        <a:t>徐洁岑</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CCB</a:t>
                      </a:r>
                      <a:r>
                        <a:rPr lang="zh-CN" sz="2000" kern="100" dirty="0">
                          <a:effectLst/>
                        </a:rPr>
                        <a:t>主席</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31501395@stu.zucc.edu.cn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问源</a:t>
                      </a:r>
                      <a:r>
                        <a:rPr lang="en-US" sz="2000" kern="100" dirty="0">
                          <a:effectLst/>
                        </a:rPr>
                        <a:t>2-533</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36489074"/>
                  </a:ext>
                </a:extLst>
              </a:tr>
              <a:tr h="754695">
                <a:tc>
                  <a:txBody>
                    <a:bodyPr/>
                    <a:lstStyle/>
                    <a:p>
                      <a:pPr algn="just">
                        <a:spcAft>
                          <a:spcPts val="0"/>
                        </a:spcAft>
                      </a:pPr>
                      <a:r>
                        <a:rPr lang="zh-CN" sz="2000" kern="100">
                          <a:effectLst/>
                        </a:rPr>
                        <a:t>于欣汝</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CCB</a:t>
                      </a:r>
                      <a:r>
                        <a:rPr lang="zh-CN" sz="2000" kern="100" dirty="0">
                          <a:effectLst/>
                        </a:rPr>
                        <a:t>成员（评估者）</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31501359@stu.zucc.edu.cn</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问源</a:t>
                      </a:r>
                      <a:r>
                        <a:rPr lang="en-US" sz="2000" kern="100">
                          <a:effectLst/>
                        </a:rPr>
                        <a:t>2-604</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86485166"/>
                  </a:ext>
                </a:extLst>
              </a:tr>
              <a:tr h="754695">
                <a:tc>
                  <a:txBody>
                    <a:bodyPr/>
                    <a:lstStyle/>
                    <a:p>
                      <a:pPr algn="just">
                        <a:spcAft>
                          <a:spcPts val="0"/>
                        </a:spcAft>
                      </a:pPr>
                      <a:r>
                        <a:rPr lang="zh-CN" sz="2000" kern="100">
                          <a:effectLst/>
                        </a:rPr>
                        <a:t>余倩</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成员（验证者）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31501323@stu.zucc.edu.cn</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a:effectLst/>
                        </a:rPr>
                        <a:t>问源</a:t>
                      </a:r>
                      <a:r>
                        <a:rPr lang="en-US" sz="2000" kern="100">
                          <a:effectLst/>
                        </a:rPr>
                        <a:t>2-602</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59616008"/>
                  </a:ext>
                </a:extLst>
              </a:tr>
              <a:tr h="754695">
                <a:tc>
                  <a:txBody>
                    <a:bodyPr/>
                    <a:lstStyle/>
                    <a:p>
                      <a:pPr algn="just">
                        <a:spcAft>
                          <a:spcPts val="0"/>
                        </a:spcAft>
                      </a:pPr>
                      <a:r>
                        <a:rPr lang="zh-CN" sz="2000" kern="100">
                          <a:effectLst/>
                        </a:rPr>
                        <a:t>黄枭帅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成员（提交者）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dirty="0">
                          <a:effectLst/>
                        </a:rPr>
                        <a:t>31501402@stu.zucc.edu.cn</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求真</a:t>
                      </a:r>
                      <a:r>
                        <a:rPr lang="en-US" sz="2000" kern="100" dirty="0">
                          <a:effectLst/>
                        </a:rPr>
                        <a:t>1-607</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304061473"/>
                  </a:ext>
                </a:extLst>
              </a:tr>
              <a:tr h="754695">
                <a:tc>
                  <a:txBody>
                    <a:bodyPr/>
                    <a:lstStyle/>
                    <a:p>
                      <a:pPr algn="just">
                        <a:spcAft>
                          <a:spcPts val="0"/>
                        </a:spcAft>
                      </a:pPr>
                      <a:r>
                        <a:rPr lang="zh-CN" sz="2000" kern="100">
                          <a:effectLst/>
                        </a:rPr>
                        <a:t>陈泓见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CCB</a:t>
                      </a:r>
                      <a:r>
                        <a:rPr lang="zh-CN" sz="2000" kern="100">
                          <a:effectLst/>
                        </a:rPr>
                        <a:t>成员（请求接收者）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2000" kern="100">
                          <a:effectLst/>
                        </a:rPr>
                        <a:t>31501362@stu.zucc.edu.cn</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2000" kern="100" dirty="0">
                          <a:effectLst/>
                        </a:rPr>
                        <a:t>求真</a:t>
                      </a:r>
                      <a:r>
                        <a:rPr lang="en-US" sz="2000" kern="100" dirty="0">
                          <a:effectLst/>
                        </a:rPr>
                        <a:t>1-530</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50777525"/>
                  </a:ext>
                </a:extLst>
              </a:tr>
            </a:tbl>
          </a:graphicData>
        </a:graphic>
      </p:graphicFrame>
    </p:spTree>
    <p:extLst>
      <p:ext uri="{BB962C8B-B14F-4D97-AF65-F5344CB8AC3E}">
        <p14:creationId xmlns:p14="http://schemas.microsoft.com/office/powerpoint/2010/main" val="33267681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par>
                                <p:cTn id="13" presetID="23" presetClass="entr" presetSubtype="16"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938806036"/>
              </p:ext>
            </p:extLst>
          </p:nvPr>
        </p:nvGraphicFramePr>
        <p:xfrm>
          <a:off x="1535074" y="1528360"/>
          <a:ext cx="9324558" cy="4523740"/>
        </p:xfrm>
        <a:graphic>
          <a:graphicData uri="http://schemas.openxmlformats.org/drawingml/2006/table">
            <a:tbl>
              <a:tblPr firstRow="1" firstCol="1" bandRow="1">
                <a:tableStyleId>{5C22544A-7EE6-4342-B048-85BDC9FD1C3A}</a:tableStyleId>
              </a:tblPr>
              <a:tblGrid>
                <a:gridCol w="1377606">
                  <a:extLst>
                    <a:ext uri="{9D8B030D-6E8A-4147-A177-3AD203B41FA5}">
                      <a16:colId xmlns:a16="http://schemas.microsoft.com/office/drawing/2014/main" val="1589964411"/>
                    </a:ext>
                  </a:extLst>
                </a:gridCol>
                <a:gridCol w="922377">
                  <a:extLst>
                    <a:ext uri="{9D8B030D-6E8A-4147-A177-3AD203B41FA5}">
                      <a16:colId xmlns:a16="http://schemas.microsoft.com/office/drawing/2014/main" val="427652936"/>
                    </a:ext>
                  </a:extLst>
                </a:gridCol>
                <a:gridCol w="1381942">
                  <a:extLst>
                    <a:ext uri="{9D8B030D-6E8A-4147-A177-3AD203B41FA5}">
                      <a16:colId xmlns:a16="http://schemas.microsoft.com/office/drawing/2014/main" val="59551965"/>
                    </a:ext>
                  </a:extLst>
                </a:gridCol>
                <a:gridCol w="333557">
                  <a:extLst>
                    <a:ext uri="{9D8B030D-6E8A-4147-A177-3AD203B41FA5}">
                      <a16:colId xmlns:a16="http://schemas.microsoft.com/office/drawing/2014/main" val="2432360178"/>
                    </a:ext>
                  </a:extLst>
                </a:gridCol>
                <a:gridCol w="333557">
                  <a:extLst>
                    <a:ext uri="{9D8B030D-6E8A-4147-A177-3AD203B41FA5}">
                      <a16:colId xmlns:a16="http://schemas.microsoft.com/office/drawing/2014/main" val="2309089204"/>
                    </a:ext>
                  </a:extLst>
                </a:gridCol>
                <a:gridCol w="333557">
                  <a:extLst>
                    <a:ext uri="{9D8B030D-6E8A-4147-A177-3AD203B41FA5}">
                      <a16:colId xmlns:a16="http://schemas.microsoft.com/office/drawing/2014/main" val="3427580925"/>
                    </a:ext>
                  </a:extLst>
                </a:gridCol>
                <a:gridCol w="333557">
                  <a:extLst>
                    <a:ext uri="{9D8B030D-6E8A-4147-A177-3AD203B41FA5}">
                      <a16:colId xmlns:a16="http://schemas.microsoft.com/office/drawing/2014/main" val="2658888344"/>
                    </a:ext>
                  </a:extLst>
                </a:gridCol>
                <a:gridCol w="1235617">
                  <a:extLst>
                    <a:ext uri="{9D8B030D-6E8A-4147-A177-3AD203B41FA5}">
                      <a16:colId xmlns:a16="http://schemas.microsoft.com/office/drawing/2014/main" val="3935860218"/>
                    </a:ext>
                  </a:extLst>
                </a:gridCol>
                <a:gridCol w="1383025">
                  <a:extLst>
                    <a:ext uri="{9D8B030D-6E8A-4147-A177-3AD203B41FA5}">
                      <a16:colId xmlns:a16="http://schemas.microsoft.com/office/drawing/2014/main" val="11212886"/>
                    </a:ext>
                  </a:extLst>
                </a:gridCol>
                <a:gridCol w="1689763">
                  <a:extLst>
                    <a:ext uri="{9D8B030D-6E8A-4147-A177-3AD203B41FA5}">
                      <a16:colId xmlns:a16="http://schemas.microsoft.com/office/drawing/2014/main" val="2642335573"/>
                    </a:ext>
                  </a:extLst>
                </a:gridCol>
              </a:tblGrid>
              <a:tr h="324485">
                <a:tc>
                  <a:txBody>
                    <a:bodyPr/>
                    <a:lstStyle/>
                    <a:p>
                      <a:pPr algn="ctr">
                        <a:spcAft>
                          <a:spcPts val="0"/>
                        </a:spcAft>
                      </a:pPr>
                      <a:r>
                        <a:rPr lang="zh-CN" sz="2000" kern="100" dirty="0">
                          <a:effectLst/>
                        </a:rPr>
                        <a:t>变更来源</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kern="100">
                          <a:effectLst/>
                        </a:rPr>
                        <a:t>杨枨老师</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2">
                  <a:txBody>
                    <a:bodyPr/>
                    <a:lstStyle/>
                    <a:p>
                      <a:pPr algn="l">
                        <a:spcAft>
                          <a:spcPts val="0"/>
                        </a:spcAft>
                      </a:pPr>
                      <a:r>
                        <a:rPr lang="zh-CN" sz="2000" kern="100">
                          <a:effectLst/>
                        </a:rPr>
                        <a:t>变更类型</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3">
                  <a:txBody>
                    <a:bodyPr/>
                    <a:lstStyle/>
                    <a:p>
                      <a:pPr algn="l">
                        <a:spcAft>
                          <a:spcPts val="0"/>
                        </a:spcAft>
                      </a:pPr>
                      <a:r>
                        <a:rPr lang="zh-CN" sz="2000" kern="100">
                          <a:effectLst/>
                        </a:rPr>
                        <a:t>需求变更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a:txBody>
                    <a:bodyPr/>
                    <a:lstStyle/>
                    <a:p>
                      <a:pPr algn="l">
                        <a:spcAft>
                          <a:spcPts val="0"/>
                        </a:spcAft>
                      </a:pPr>
                      <a:r>
                        <a:rPr lang="zh-CN" sz="2000" kern="100">
                          <a:effectLst/>
                        </a:rPr>
                        <a:t>提出时间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2017.12.28</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73704216"/>
                  </a:ext>
                </a:extLst>
              </a:tr>
              <a:tr h="221615">
                <a:tc>
                  <a:txBody>
                    <a:bodyPr/>
                    <a:lstStyle/>
                    <a:p>
                      <a:pPr algn="ctr">
                        <a:spcAft>
                          <a:spcPts val="0"/>
                        </a:spcAft>
                      </a:pPr>
                      <a:r>
                        <a:rPr lang="zh-CN" sz="2000" kern="100">
                          <a:effectLst/>
                        </a:rPr>
                        <a:t>变更请求</a:t>
                      </a:r>
                      <a:r>
                        <a:rPr lang="en-US" sz="2000" kern="100">
                          <a:effectLst/>
                        </a:rPr>
                        <a:t>ID</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001</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dirty="0">
                          <a:effectLst/>
                        </a:rPr>
                        <a:t>相关功能</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kern="100">
                          <a:effectLst/>
                        </a:rPr>
                        <a:t>教师介绍</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2">
                  <a:txBody>
                    <a:bodyPr/>
                    <a:lstStyle/>
                    <a:p>
                      <a:pPr algn="l">
                        <a:spcAft>
                          <a:spcPts val="0"/>
                        </a:spcAft>
                      </a:pPr>
                      <a:r>
                        <a:rPr lang="zh-CN" sz="2000" kern="100">
                          <a:effectLst/>
                        </a:rPr>
                        <a:t>所属模块</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kern="100">
                          <a:effectLst/>
                        </a:rPr>
                        <a:t>课程</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更新日期</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en-US" sz="2000" kern="100">
                          <a:effectLst/>
                        </a:rPr>
                        <a:t>2018.1.6</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440387262"/>
                  </a:ext>
                </a:extLst>
              </a:tr>
              <a:tr h="550545">
                <a:tc>
                  <a:txBody>
                    <a:bodyPr/>
                    <a:lstStyle/>
                    <a:p>
                      <a:pPr algn="ctr">
                        <a:spcAft>
                          <a:spcPts val="0"/>
                        </a:spcAft>
                      </a:pPr>
                      <a:r>
                        <a:rPr lang="zh-CN" sz="2000" kern="100">
                          <a:effectLst/>
                        </a:rPr>
                        <a:t>需求描述</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客户要求教师所开课程中的教师介绍与个人中心的教师介绍保持一致。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86300814"/>
                  </a:ext>
                </a:extLst>
              </a:tr>
              <a:tr h="254635">
                <a:tc>
                  <a:txBody>
                    <a:bodyPr/>
                    <a:lstStyle/>
                    <a:p>
                      <a:pPr algn="ctr">
                        <a:spcAft>
                          <a:spcPts val="0"/>
                        </a:spcAft>
                      </a:pPr>
                      <a:r>
                        <a:rPr lang="zh-CN" sz="2000" kern="100">
                          <a:effectLst/>
                        </a:rPr>
                        <a:t>实现优先级</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高</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接收人</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kern="100">
                          <a:effectLst/>
                        </a:rPr>
                        <a:t>陈泓见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2">
                  <a:txBody>
                    <a:bodyPr/>
                    <a:lstStyle/>
                    <a:p>
                      <a:pPr algn="l">
                        <a:spcAft>
                          <a:spcPts val="0"/>
                        </a:spcAft>
                      </a:pPr>
                      <a:r>
                        <a:rPr lang="zh-CN" sz="2000" kern="100">
                          <a:effectLst/>
                        </a:rPr>
                        <a:t>提交人</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kern="100">
                          <a:effectLst/>
                        </a:rPr>
                        <a:t>黄枭帅</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提交人优先级</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l">
                        <a:spcAft>
                          <a:spcPts val="0"/>
                        </a:spcAft>
                      </a:pPr>
                      <a:r>
                        <a:rPr lang="zh-CN" sz="2000" kern="100">
                          <a:effectLst/>
                        </a:rPr>
                        <a:t>高</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3862569"/>
                  </a:ext>
                </a:extLst>
              </a:tr>
              <a:tr h="0">
                <a:tc>
                  <a:txBody>
                    <a:bodyPr/>
                    <a:lstStyle/>
                    <a:p>
                      <a:pPr algn="ctr">
                        <a:spcAft>
                          <a:spcPts val="0"/>
                        </a:spcAft>
                      </a:pPr>
                      <a:r>
                        <a:rPr lang="zh-CN" sz="2000" kern="100">
                          <a:effectLst/>
                        </a:rPr>
                        <a:t>项目</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软件工程系列课程教学辅助网站</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73085700"/>
                  </a:ext>
                </a:extLst>
              </a:tr>
              <a:tr h="0">
                <a:tc>
                  <a:txBody>
                    <a:bodyPr/>
                    <a:lstStyle/>
                    <a:p>
                      <a:pPr algn="ctr">
                        <a:spcAft>
                          <a:spcPts val="0"/>
                        </a:spcAft>
                      </a:pPr>
                      <a:r>
                        <a:rPr lang="zh-CN" sz="2000" kern="100">
                          <a:effectLst/>
                        </a:rPr>
                        <a:t>计划发布的版本</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dirty="0">
                          <a:effectLst/>
                        </a:rPr>
                        <a:t>此变更在网站正式版本</a:t>
                      </a:r>
                      <a:r>
                        <a:rPr lang="en-US" sz="2000" kern="100" dirty="0">
                          <a:effectLst/>
                        </a:rPr>
                        <a:t>1.0</a:t>
                      </a:r>
                      <a:r>
                        <a:rPr lang="zh-CN" sz="2000" kern="100" dirty="0">
                          <a:effectLst/>
                        </a:rPr>
                        <a:t>上线时同步上线。</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63200680"/>
                  </a:ext>
                </a:extLst>
              </a:tr>
              <a:tr h="0">
                <a:tc>
                  <a:txBody>
                    <a:bodyPr/>
                    <a:lstStyle/>
                    <a:p>
                      <a:pPr algn="ctr">
                        <a:spcAft>
                          <a:spcPts val="0"/>
                        </a:spcAft>
                      </a:pPr>
                      <a:r>
                        <a:rPr lang="zh-CN" sz="2000" kern="100">
                          <a:effectLst/>
                        </a:rPr>
                        <a:t>状态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已验证</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71387929"/>
                  </a:ext>
                </a:extLst>
              </a:tr>
              <a:tr h="315595">
                <a:tc>
                  <a:txBody>
                    <a:bodyPr/>
                    <a:lstStyle/>
                    <a:p>
                      <a:pPr algn="ctr">
                        <a:spcAft>
                          <a:spcPts val="0"/>
                        </a:spcAft>
                      </a:pPr>
                      <a:r>
                        <a:rPr lang="zh-CN" sz="2000" kern="100">
                          <a:effectLst/>
                        </a:rPr>
                        <a:t>标题</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9">
                  <a:txBody>
                    <a:bodyPr/>
                    <a:lstStyle/>
                    <a:p>
                      <a:pPr algn="l">
                        <a:spcAft>
                          <a:spcPts val="0"/>
                        </a:spcAft>
                      </a:pPr>
                      <a:r>
                        <a:rPr lang="zh-CN" sz="2000" kern="100">
                          <a:effectLst/>
                        </a:rPr>
                        <a:t>教师简介的修改</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41059946"/>
                  </a:ext>
                </a:extLst>
              </a:tr>
              <a:tr h="259715">
                <a:tc>
                  <a:txBody>
                    <a:bodyPr/>
                    <a:lstStyle/>
                    <a:p>
                      <a:pPr algn="ctr">
                        <a:spcAft>
                          <a:spcPts val="0"/>
                        </a:spcAft>
                      </a:pPr>
                      <a:r>
                        <a:rPr lang="zh-CN" sz="2000" kern="100">
                          <a:effectLst/>
                        </a:rPr>
                        <a:t>验证人</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3">
                  <a:txBody>
                    <a:bodyPr/>
                    <a:lstStyle/>
                    <a:p>
                      <a:pPr algn="l">
                        <a:spcAft>
                          <a:spcPts val="0"/>
                        </a:spcAft>
                      </a:pPr>
                      <a:r>
                        <a:rPr lang="zh-CN" sz="2000" kern="100">
                          <a:effectLst/>
                        </a:rPr>
                        <a:t>余倩</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gridSpan="2">
                  <a:txBody>
                    <a:bodyPr/>
                    <a:lstStyle/>
                    <a:p>
                      <a:pPr algn="l">
                        <a:spcAft>
                          <a:spcPts val="0"/>
                        </a:spcAft>
                      </a:pPr>
                      <a:r>
                        <a:rPr lang="zh-CN" sz="2000" kern="100">
                          <a:effectLst/>
                        </a:rPr>
                        <a:t>验证时间</a:t>
                      </a:r>
                      <a:endParaRPr lang="zh-CN" sz="20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gridSpan="4">
                  <a:txBody>
                    <a:bodyPr/>
                    <a:lstStyle/>
                    <a:p>
                      <a:pPr algn="l">
                        <a:spcAft>
                          <a:spcPts val="0"/>
                        </a:spcAft>
                      </a:pPr>
                      <a:r>
                        <a:rPr lang="en-US" sz="2000" kern="100" dirty="0">
                          <a:effectLst/>
                        </a:rPr>
                        <a:t>2018.1.6</a:t>
                      </a:r>
                      <a:endParaRPr lang="zh-CN" sz="20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69804869"/>
                  </a:ext>
                </a:extLst>
              </a:tr>
            </a:tbl>
          </a:graphicData>
        </a:graphic>
      </p:graphicFrame>
    </p:spTree>
    <p:extLst>
      <p:ext uri="{BB962C8B-B14F-4D97-AF65-F5344CB8AC3E}">
        <p14:creationId xmlns:p14="http://schemas.microsoft.com/office/powerpoint/2010/main" val="40858360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4"/>
          <a:stretch>
            <a:fillRect/>
          </a:stretch>
        </p:blipFill>
        <p:spPr>
          <a:xfrm>
            <a:off x="819150" y="1844196"/>
            <a:ext cx="4835834" cy="3781576"/>
          </a:xfrm>
          <a:prstGeom prst="rect">
            <a:avLst/>
          </a:prstGeom>
        </p:spPr>
      </p:pic>
      <p:sp>
        <p:nvSpPr>
          <p:cNvPr id="9" name="文本框 2"/>
          <p:cNvSpPr txBox="1">
            <a:spLocks noChangeArrowheads="1"/>
          </p:cNvSpPr>
          <p:nvPr/>
        </p:nvSpPr>
        <p:spPr bwMode="auto">
          <a:xfrm>
            <a:off x="5898647" y="1733106"/>
            <a:ext cx="5530260" cy="400375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变更请求</a:t>
            </a:r>
            <a:r>
              <a:rPr lang="en-US" sz="1600" b="1" kern="100" dirty="0">
                <a:effectLst/>
                <a:latin typeface="宋体" panose="02010600030101010101" pitchFamily="2" charset="-122"/>
                <a:ea typeface="宋体" panose="02010600030101010101" pitchFamily="2" charset="-122"/>
                <a:cs typeface="宋体" panose="02010600030101010101" pitchFamily="2" charset="-122"/>
              </a:rPr>
              <a:t>ID</a:t>
            </a:r>
            <a:r>
              <a:rPr lang="zh-CN" sz="1600" b="1" kern="100" dirty="0">
                <a:effectLst/>
                <a:latin typeface="宋体" panose="02010600030101010101" pitchFamily="2" charset="-122"/>
                <a:ea typeface="宋体" panose="02010600030101010101" pitchFamily="2" charset="-122"/>
                <a:cs typeface="宋体" panose="02010600030101010101" pitchFamily="2" charset="-122"/>
              </a:rPr>
              <a:t>：</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001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标题：</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教师简介的修改</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描述：</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客户要求教师所开课程中的教师介绍与个人中心的教师介绍保持一致。</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评估人</a:t>
            </a:r>
            <a:r>
              <a:rPr lang="zh-CN" sz="1600" b="1" kern="100" dirty="0" smtClean="0">
                <a:effectLst/>
                <a:latin typeface="宋体" panose="02010600030101010101" pitchFamily="2" charset="-122"/>
                <a:ea typeface="宋体" panose="02010600030101010101" pitchFamily="2" charset="-122"/>
                <a:cs typeface="宋体" panose="02010600030101010101" pitchFamily="2" charset="-122"/>
              </a:rPr>
              <a:t>：</a:t>
            </a:r>
            <a:r>
              <a:rPr lang="zh-CN" altLang="en-US" sz="1600" u="sng" kern="100" dirty="0" smtClean="0">
                <a:effectLst/>
                <a:latin typeface="宋体" panose="02010600030101010101" pitchFamily="2" charset="-122"/>
                <a:ea typeface="宋体" panose="02010600030101010101" pitchFamily="2" charset="-122"/>
                <a:cs typeface="宋体" panose="02010600030101010101" pitchFamily="2" charset="-122"/>
              </a:rPr>
              <a:t>葛倍良</a:t>
            </a:r>
            <a:r>
              <a:rPr lang="zh-CN" sz="1600" u="sng" kern="100" dirty="0" smtClean="0">
                <a:effectLst/>
                <a:latin typeface="宋体" panose="02010600030101010101" pitchFamily="2" charset="-122"/>
                <a:ea typeface="宋体" panose="02010600030101010101" pitchFamily="2" charset="-122"/>
                <a:cs typeface="宋体" panose="02010600030101010101" pitchFamily="2" charset="-122"/>
              </a:rPr>
              <a:t> </a:t>
            </a:r>
            <a:r>
              <a:rPr lang="en-US" sz="1600" u="sng" kern="100" dirty="0" smtClean="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准备日期：</a:t>
            </a:r>
            <a:r>
              <a:rPr lang="en-US" sz="1600" u="sng" kern="100" dirty="0" smtClean="0">
                <a:effectLst/>
                <a:latin typeface="宋体" panose="02010600030101010101" pitchFamily="2" charset="-122"/>
                <a:ea typeface="宋体" panose="02010600030101010101" pitchFamily="2" charset="-122"/>
                <a:cs typeface="宋体" panose="02010600030101010101" pitchFamily="2" charset="-122"/>
              </a:rPr>
              <a:t>2018.1.7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预估总时间</a:t>
            </a:r>
            <a:r>
              <a:rPr lang="zh-CN" sz="1600" b="1" kern="100" dirty="0" smtClean="0">
                <a:effectLst/>
                <a:latin typeface="宋体" panose="02010600030101010101" pitchFamily="2" charset="-122"/>
                <a:ea typeface="宋体" panose="02010600030101010101" pitchFamily="2" charset="-122"/>
                <a:cs typeface="宋体" panose="02010600030101010101" pitchFamily="2" charset="-122"/>
              </a:rPr>
              <a:t>：</a:t>
            </a:r>
            <a:r>
              <a:rPr lang="en-US" altLang="zh-CN" sz="1600" u="sng" kern="100" dirty="0">
                <a:latin typeface="宋体" panose="02010600030101010101" pitchFamily="2" charset="-122"/>
                <a:cs typeface="宋体" panose="02010600030101010101" pitchFamily="2" charset="-122"/>
              </a:rPr>
              <a:t>5</a:t>
            </a:r>
            <a:r>
              <a:rPr lang="en-US" sz="1600" u="sng" kern="100" dirty="0" smtClean="0">
                <a:effectLst/>
                <a:latin typeface="宋体" panose="02010600030101010101" pitchFamily="2" charset="-122"/>
                <a:ea typeface="宋体" panose="02010600030101010101" pitchFamily="2" charset="-122"/>
                <a:cs typeface="宋体" panose="02010600030101010101" pitchFamily="2" charset="-122"/>
              </a:rPr>
              <a:t>   </a:t>
            </a:r>
            <a:r>
              <a:rPr lang="zh-CN" sz="1600" kern="100" dirty="0">
                <a:effectLst/>
                <a:latin typeface="宋体" panose="02010600030101010101" pitchFamily="2" charset="-122"/>
                <a:ea typeface="宋体" panose="02010600030101010101" pitchFamily="2" charset="-122"/>
                <a:cs typeface="宋体" panose="02010600030101010101" pitchFamily="2" charset="-122"/>
              </a:rPr>
              <a:t>小时</a:t>
            </a: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预估排期影响：</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其他成本影响：</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 </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质量影响：</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此次变更让系统更符合用户的理想，使产品质量更高。</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其他受影响的板块：</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个人简介</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其他受影响的任务：</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zh-CN" sz="1600" b="1" kern="100" dirty="0">
                <a:effectLst/>
                <a:latin typeface="宋体" panose="02010600030101010101" pitchFamily="2" charset="-122"/>
                <a:ea typeface="宋体" panose="02010600030101010101" pitchFamily="2" charset="-122"/>
                <a:cs typeface="宋体" panose="02010600030101010101" pitchFamily="2" charset="-122"/>
              </a:rPr>
              <a:t>生命周期成本问题：</a:t>
            </a:r>
            <a:r>
              <a:rPr lang="zh-CN" sz="1600" u="sng" kern="100" dirty="0">
                <a:effectLst/>
                <a:latin typeface="宋体" panose="02010600030101010101" pitchFamily="2" charset="-122"/>
                <a:ea typeface="宋体" panose="02010600030101010101" pitchFamily="2" charset="-122"/>
                <a:cs typeface="宋体" panose="02010600030101010101" pitchFamily="2" charset="-122"/>
              </a:rPr>
              <a:t>无</a:t>
            </a:r>
            <a:r>
              <a:rPr lang="en-US" sz="1600" u="sng" kern="100" dirty="0">
                <a:effectLst/>
                <a:latin typeface="宋体" panose="02010600030101010101" pitchFamily="2" charset="-122"/>
                <a:ea typeface="宋体" panose="02010600030101010101" pitchFamily="2" charset="-122"/>
                <a:cs typeface="宋体" panose="02010600030101010101" pitchFamily="2" charset="-122"/>
              </a:rPr>
              <a:t>                                          </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4925375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需求变更</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3682546" y="2203625"/>
            <a:ext cx="4409010" cy="2308324"/>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变更之前，项目已经接近尾声，且此次变更的影响范围十分之小，执行变更的任务也十分之轻，且不依赖于其他任务，所以决定将该变更调整为最高执行优先级。</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1350630951"/>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0482" name="组合 40"/>
          <p:cNvGrpSpPr>
            <a:grpSpLocks/>
          </p:cNvGrpSpPr>
          <p:nvPr/>
        </p:nvGrpSpPr>
        <p:grpSpPr bwMode="auto">
          <a:xfrm>
            <a:off x="-136525" y="474663"/>
            <a:ext cx="12411075" cy="5784850"/>
            <a:chOff x="0" y="0"/>
            <a:chExt cx="12410868" cy="5784745"/>
          </a:xfrm>
        </p:grpSpPr>
        <p:sp>
          <p:nvSpPr>
            <p:cNvPr id="2050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50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48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8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48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48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8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9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2049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049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2050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2049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9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2049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20494"/>
                                        </p:tgtEl>
                                        <p:attrNameLst>
                                          <p:attrName>style.visibility</p:attrName>
                                        </p:attrNameLst>
                                      </p:cBhvr>
                                      <p:to>
                                        <p:strVal val="visible"/>
                                      </p:to>
                                    </p:set>
                                    <p:anim calcmode="lin" valueType="num">
                                      <p:cBhvr additive="base">
                                        <p:cTn id="15" dur="500" fill="hold"/>
                                        <p:tgtEl>
                                          <p:spTgt spid="20494"/>
                                        </p:tgtEl>
                                        <p:attrNameLst>
                                          <p:attrName>ppt_x</p:attrName>
                                        </p:attrNameLst>
                                      </p:cBhvr>
                                      <p:tavLst>
                                        <p:tav tm="0">
                                          <p:val>
                                            <p:strVal val="#ppt_x"/>
                                          </p:val>
                                        </p:tav>
                                        <p:tav tm="100000">
                                          <p:val>
                                            <p:strVal val="#ppt_x"/>
                                          </p:val>
                                        </p:tav>
                                      </p:tavLst>
                                    </p:anim>
                                    <p:anim calcmode="lin" valueType="num">
                                      <p:cBhvr additive="base">
                                        <p:cTn id="16" dur="500" fill="hold"/>
                                        <p:tgtEl>
                                          <p:spTgt spid="20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7"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6411" y="-4382058"/>
            <a:ext cx="7605890" cy="427831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042" y="-4855194"/>
            <a:ext cx="6797273" cy="4855194"/>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7645" y="1314023"/>
            <a:ext cx="5411228" cy="5047661"/>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3245" y="1489852"/>
            <a:ext cx="5982476" cy="4871832"/>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3447" y="-4671218"/>
            <a:ext cx="7093770" cy="4567473"/>
          </a:xfrm>
          <a:prstGeom prst="rect">
            <a:avLst/>
          </a:prstGeom>
        </p:spPr>
      </p:pic>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28208" y="6989275"/>
            <a:ext cx="6934955" cy="5201216"/>
          </a:xfrm>
          <a:prstGeom prst="rect">
            <a:avLst/>
          </a:prstGeom>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6267451" y="7109283"/>
            <a:ext cx="8115321" cy="5081207"/>
          </a:xfrm>
          <a:prstGeom prst="rect">
            <a:avLst/>
          </a:prstGeom>
        </p:spPr>
      </p:pic>
    </p:spTree>
    <p:extLst>
      <p:ext uri="{BB962C8B-B14F-4D97-AF65-F5344CB8AC3E}">
        <p14:creationId xmlns:p14="http://schemas.microsoft.com/office/powerpoint/2010/main" val="31145954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afterEffect">
                                  <p:stCondLst>
                                    <p:cond delay="0"/>
                                  </p:stCondLst>
                                  <p:childTnLst>
                                    <p:animMotion origin="layout" path="M 4.58333E-6 1.85185E-6 L -0.32123 1.85185E-6 C -0.46524 1.85185E-6 -0.64245 0.23125 -0.64245 0.41898 L -0.64245 0.83796 " pathEditMode="relative" rAng="0" ptsTypes="AAAA">
                                      <p:cBhvr>
                                        <p:cTn id="6" dur="1000" fill="hold"/>
                                        <p:tgtEl>
                                          <p:spTgt spid="9"/>
                                        </p:tgtEl>
                                        <p:attrNameLst>
                                          <p:attrName>ppt_x</p:attrName>
                                          <p:attrName>ppt_y</p:attrName>
                                        </p:attrNameLst>
                                      </p:cBhvr>
                                      <p:rCtr x="-32122" y="41898"/>
                                    </p:animMotion>
                                  </p:childTnLst>
                                </p:cTn>
                              </p:par>
                            </p:childTnLst>
                          </p:cTn>
                        </p:par>
                        <p:par>
                          <p:cTn id="7" fill="hold">
                            <p:stCondLst>
                              <p:cond delay="1000"/>
                            </p:stCondLst>
                            <p:childTnLst>
                              <p:par>
                                <p:cTn id="8" presetID="50" presetClass="path" presetSubtype="0" accel="50000" decel="50000" fill="hold" nodeType="afterEffect">
                                  <p:stCondLst>
                                    <p:cond delay="0"/>
                                  </p:stCondLst>
                                  <p:childTnLst>
                                    <p:animMotion origin="layout" path="M 1.04167E-6 -4.81481E-6 L 0.39635 -4.81481E-6 C 0.57396 -4.81481E-6 0.79284 0.24491 0.79284 0.44352 L 0.79284 0.88727 " pathEditMode="relative" rAng="0" ptsTypes="AAAA">
                                      <p:cBhvr>
                                        <p:cTn id="9" dur="1000" fill="hold"/>
                                        <p:tgtEl>
                                          <p:spTgt spid="6"/>
                                        </p:tgtEl>
                                        <p:attrNameLst>
                                          <p:attrName>ppt_x</p:attrName>
                                          <p:attrName>ppt_y</p:attrName>
                                        </p:attrNameLst>
                                      </p:cBhvr>
                                      <p:rCtr x="39635" y="44352"/>
                                    </p:animMotion>
                                  </p:childTnLst>
                                </p:cTn>
                              </p:par>
                            </p:childTnLst>
                          </p:cTn>
                        </p:par>
                        <p:par>
                          <p:cTn id="10" fill="hold">
                            <p:stCondLst>
                              <p:cond delay="2000"/>
                            </p:stCondLst>
                            <p:childTnLst>
                              <p:par>
                                <p:cTn id="11" presetID="37" presetClass="path" presetSubtype="0" accel="50000" decel="50000" fill="hold" nodeType="afterEffect">
                                  <p:stCondLst>
                                    <p:cond delay="0"/>
                                  </p:stCondLst>
                                  <p:childTnLst>
                                    <p:animMotion origin="layout" path="M -1.45833E-6 -7.40741E-7 L -0.22239 0.1331 C -0.26862 0.1632 -0.33815 0.1794 -0.41107 0.1794 C -0.49401 0.1794 -0.56055 0.1632 -0.60677 0.1331 L -0.82903 -7.40741E-7 " pathEditMode="relative" rAng="0" ptsTypes="AAAAA">
                                      <p:cBhvr>
                                        <p:cTn id="12" dur="1000" fill="hold"/>
                                        <p:tgtEl>
                                          <p:spTgt spid="3"/>
                                        </p:tgtEl>
                                        <p:attrNameLst>
                                          <p:attrName>ppt_x</p:attrName>
                                          <p:attrName>ppt_y</p:attrName>
                                        </p:attrNameLst>
                                      </p:cBhvr>
                                      <p:rCtr x="-41458" y="8958"/>
                                    </p:animMotion>
                                  </p:childTnLst>
                                </p:cTn>
                              </p:par>
                            </p:childTnLst>
                          </p:cTn>
                        </p:par>
                        <p:par>
                          <p:cTn id="13" fill="hold">
                            <p:stCondLst>
                              <p:cond delay="3000"/>
                            </p:stCondLst>
                            <p:childTnLst>
                              <p:par>
                                <p:cTn id="14" presetID="37" presetClass="path" presetSubtype="0" accel="50000" decel="50000" fill="hold" nodeType="afterEffect">
                                  <p:stCondLst>
                                    <p:cond delay="0"/>
                                  </p:stCondLst>
                                  <p:childTnLst>
                                    <p:animMotion origin="layout" path="M 1.04167E-6 0.00834 L 0.20599 0.04213 C 0.24883 0.04977 0.31302 0.05394 0.3806 0.05394 C 0.45742 0.05394 0.51901 0.04977 0.56185 0.04213 L 0.76784 0.00834 " pathEditMode="relative" rAng="0" ptsTypes="AAAAA">
                                      <p:cBhvr>
                                        <p:cTn id="15" dur="1000" fill="hold"/>
                                        <p:tgtEl>
                                          <p:spTgt spid="4"/>
                                        </p:tgtEl>
                                        <p:attrNameLst>
                                          <p:attrName>ppt_x</p:attrName>
                                          <p:attrName>ppt_y</p:attrName>
                                        </p:attrNameLst>
                                      </p:cBhvr>
                                      <p:rCtr x="38385" y="2269"/>
                                    </p:animMotion>
                                  </p:childTnLst>
                                </p:cTn>
                              </p:par>
                            </p:childTnLst>
                          </p:cTn>
                        </p:par>
                        <p:par>
                          <p:cTn id="16" fill="hold">
                            <p:stCondLst>
                              <p:cond delay="4000"/>
                            </p:stCondLst>
                            <p:childTnLst>
                              <p:par>
                                <p:cTn id="17" presetID="42" presetClass="path" presetSubtype="0" accel="50000" decel="50000" fill="hold" nodeType="afterEffect">
                                  <p:stCondLst>
                                    <p:cond delay="0"/>
                                  </p:stCondLst>
                                  <p:childTnLst>
                                    <p:animMotion origin="layout" path="M -4.16667E-7 -3.33333E-6 L 0.06693 0.85902 " pathEditMode="relative" rAng="0" ptsTypes="AA">
                                      <p:cBhvr>
                                        <p:cTn id="18" dur="1000" fill="hold"/>
                                        <p:tgtEl>
                                          <p:spTgt spid="5"/>
                                        </p:tgtEl>
                                        <p:attrNameLst>
                                          <p:attrName>ppt_x</p:attrName>
                                          <p:attrName>ppt_y</p:attrName>
                                        </p:attrNameLst>
                                      </p:cBhvr>
                                      <p:rCtr x="3268" y="44051"/>
                                    </p:animMotion>
                                  </p:childTnLst>
                                </p:cTn>
                              </p:par>
                            </p:childTnLst>
                          </p:cTn>
                        </p:par>
                        <p:par>
                          <p:cTn id="19" fill="hold">
                            <p:stCondLst>
                              <p:cond delay="5000"/>
                            </p:stCondLst>
                            <p:childTnLst>
                              <p:par>
                                <p:cTn id="20" presetID="42" presetClass="path" presetSubtype="0" accel="50000" decel="50000" fill="hold" nodeType="afterEffect">
                                  <p:stCondLst>
                                    <p:cond delay="0"/>
                                  </p:stCondLst>
                                  <p:childTnLst>
                                    <p:animMotion origin="layout" path="M -3.75E-6 3.7037E-7 L 0.03204 -0.83171 " pathEditMode="relative" rAng="0" ptsTypes="AA">
                                      <p:cBhvr>
                                        <p:cTn id="21" dur="1000" fill="hold"/>
                                        <p:tgtEl>
                                          <p:spTgt spid="2"/>
                                        </p:tgtEl>
                                        <p:attrNameLst>
                                          <p:attrName>ppt_x</p:attrName>
                                          <p:attrName>ppt_y</p:attrName>
                                        </p:attrNameLst>
                                      </p:cBhvr>
                                      <p:rCtr x="1602" y="-41597"/>
                                    </p:animMotion>
                                  </p:childTnLst>
                                </p:cTn>
                              </p:par>
                            </p:childTnLst>
                          </p:cTn>
                        </p:par>
                        <p:par>
                          <p:cTn id="22" fill="hold">
                            <p:stCondLst>
                              <p:cond delay="6000"/>
                            </p:stCondLst>
                            <p:childTnLst>
                              <p:par>
                                <p:cTn id="23" presetID="50" presetClass="path" presetSubtype="0" accel="50000" decel="50000" fill="hold" nodeType="afterEffect">
                                  <p:stCondLst>
                                    <p:cond delay="0"/>
                                  </p:stCondLst>
                                  <p:childTnLst>
                                    <p:animMotion origin="layout" path="M -2.77556E-17 -4.44444E-6 L 0.3375 -4.44444E-6 C 0.48867 -4.44444E-6 0.675 -0.23588 0.675 -0.42708 L 0.675 -0.85416 " pathEditMode="relative" rAng="0" ptsTypes="AAAA">
                                      <p:cBhvr>
                                        <p:cTn id="24" dur="1000" fill="hold"/>
                                        <p:tgtEl>
                                          <p:spTgt spid="10"/>
                                        </p:tgtEl>
                                        <p:attrNameLst>
                                          <p:attrName>ppt_x</p:attrName>
                                          <p:attrName>ppt_y</p:attrName>
                                        </p:attrNameLst>
                                      </p:cBhvr>
                                      <p:rCtr x="33750" y="-4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矩形 4"/>
          <p:cNvSpPr>
            <a:spLocks noChangeArrowheads="1"/>
          </p:cNvSpPr>
          <p:nvPr/>
        </p:nvSpPr>
        <p:spPr bwMode="auto">
          <a:xfrm>
            <a:off x="0" y="5105400"/>
            <a:ext cx="12192000" cy="1752600"/>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508"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1509"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1510"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04</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21511"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2550" name="文本框 35"/>
          <p:cNvSpPr txBox="1">
            <a:spLocks noChangeArrowheads="1"/>
          </p:cNvSpPr>
          <p:nvPr/>
        </p:nvSpPr>
        <p:spPr bwMode="auto">
          <a:xfrm>
            <a:off x="1157288" y="2035471"/>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黄鹏羽 </a:t>
            </a:r>
            <a:r>
              <a:rPr lang="en-US" altLang="zh-CN" b="1" dirty="0" smtClean="0">
                <a:solidFill>
                  <a:schemeClr val="bg1"/>
                </a:solidFill>
                <a:latin typeface="Arial" panose="020B0604020202020204" pitchFamily="34" charset="0"/>
                <a:cs typeface="Arial" panose="020B0604020202020204" pitchFamily="34" charset="0"/>
              </a:rPr>
              <a:t>89</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1" name="矩形 36"/>
          <p:cNvSpPr>
            <a:spLocks noChangeArrowheads="1"/>
          </p:cNvSpPr>
          <p:nvPr/>
        </p:nvSpPr>
        <p:spPr bwMode="auto">
          <a:xfrm>
            <a:off x="1160663" y="2530178"/>
            <a:ext cx="21780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数据字典、用例描述与测试用例的编写。</a:t>
            </a:r>
            <a:endParaRPr lang="zh-CN" altLang="en-US" sz="1800" dirty="0">
              <a:solidFill>
                <a:schemeClr val="bg1"/>
              </a:solidFill>
              <a:latin typeface="Arial" panose="020B0604020202020204" pitchFamily="34" charset="0"/>
            </a:endParaRPr>
          </a:p>
        </p:txBody>
      </p:sp>
      <p:sp>
        <p:nvSpPr>
          <p:cNvPr id="22552" name="文本框 39"/>
          <p:cNvSpPr txBox="1">
            <a:spLocks noChangeArrowheads="1"/>
          </p:cNvSpPr>
          <p:nvPr/>
        </p:nvSpPr>
        <p:spPr bwMode="auto">
          <a:xfrm>
            <a:off x="1157288" y="3534124"/>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余倩 </a:t>
            </a:r>
            <a:r>
              <a:rPr lang="en-US" altLang="zh-CN" b="1" dirty="0" smtClean="0">
                <a:solidFill>
                  <a:schemeClr val="bg1"/>
                </a:solidFill>
                <a:latin typeface="Arial" panose="020B0604020202020204" pitchFamily="34" charset="0"/>
                <a:cs typeface="Arial" panose="020B0604020202020204" pitchFamily="34" charset="0"/>
              </a:rPr>
              <a:t>90</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3" name="矩形 40"/>
          <p:cNvSpPr>
            <a:spLocks noChangeArrowheads="1"/>
          </p:cNvSpPr>
          <p:nvPr/>
        </p:nvSpPr>
        <p:spPr bwMode="auto">
          <a:xfrm>
            <a:off x="1168300" y="4029212"/>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界面原型与用户手册的制作</a:t>
            </a:r>
            <a:endParaRPr lang="zh-CN" altLang="en-US" sz="1800" dirty="0">
              <a:solidFill>
                <a:schemeClr val="bg1"/>
              </a:solidFill>
              <a:latin typeface="Arial" panose="020B0604020202020204" pitchFamily="34" charset="0"/>
            </a:endParaRPr>
          </a:p>
        </p:txBody>
      </p:sp>
      <p:sp>
        <p:nvSpPr>
          <p:cNvPr id="22554" name="文本框 42"/>
          <p:cNvSpPr txBox="1">
            <a:spLocks noChangeArrowheads="1"/>
          </p:cNvSpPr>
          <p:nvPr/>
        </p:nvSpPr>
        <p:spPr bwMode="auto">
          <a:xfrm>
            <a:off x="8895731" y="2035471"/>
            <a:ext cx="2238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金浩楠 </a:t>
            </a:r>
            <a:r>
              <a:rPr lang="en-US" altLang="zh-CN" b="1" dirty="0" smtClean="0">
                <a:solidFill>
                  <a:schemeClr val="bg1"/>
                </a:solidFill>
                <a:latin typeface="Arial" panose="020B0604020202020204" pitchFamily="34" charset="0"/>
                <a:cs typeface="Arial" panose="020B0604020202020204" pitchFamily="34" charset="0"/>
              </a:rPr>
              <a:t>91</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5" name="矩形 43"/>
          <p:cNvSpPr>
            <a:spLocks noChangeArrowheads="1"/>
          </p:cNvSpPr>
          <p:nvPr/>
        </p:nvSpPr>
        <p:spPr bwMode="auto">
          <a:xfrm>
            <a:off x="8895731" y="2497136"/>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用例描述，测试用例的编写。</a:t>
            </a:r>
            <a:endParaRPr lang="zh-CN" altLang="en-US" sz="1800" dirty="0">
              <a:solidFill>
                <a:schemeClr val="bg1"/>
              </a:solidFill>
              <a:latin typeface="Arial" panose="020B0604020202020204" pitchFamily="34" charset="0"/>
            </a:endParaRPr>
          </a:p>
        </p:txBody>
      </p:sp>
      <p:sp>
        <p:nvSpPr>
          <p:cNvPr id="22556" name="文本框 45"/>
          <p:cNvSpPr txBox="1">
            <a:spLocks noChangeArrowheads="1"/>
          </p:cNvSpPr>
          <p:nvPr/>
        </p:nvSpPr>
        <p:spPr bwMode="auto">
          <a:xfrm>
            <a:off x="8895731" y="3560609"/>
            <a:ext cx="2238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周雨璐 </a:t>
            </a:r>
            <a:r>
              <a:rPr lang="en-US" altLang="zh-CN" b="1" dirty="0" smtClean="0">
                <a:solidFill>
                  <a:schemeClr val="bg1"/>
                </a:solidFill>
                <a:latin typeface="Arial" panose="020B0604020202020204" pitchFamily="34" charset="0"/>
                <a:cs typeface="Arial" panose="020B0604020202020204" pitchFamily="34" charset="0"/>
              </a:rPr>
              <a:t>88</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22557" name="矩形 46"/>
          <p:cNvSpPr>
            <a:spLocks noChangeArrowheads="1"/>
          </p:cNvSpPr>
          <p:nvPr/>
        </p:nvSpPr>
        <p:spPr bwMode="auto">
          <a:xfrm>
            <a:off x="8895731" y="3992113"/>
            <a:ext cx="21780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800" dirty="0" smtClean="0">
                <a:solidFill>
                  <a:schemeClr val="bg1"/>
                </a:solidFill>
                <a:latin typeface="Arial" panose="020B0604020202020204" pitchFamily="34" charset="0"/>
              </a:rPr>
              <a:t>测试用例、会议记录与跟新内容的编写</a:t>
            </a:r>
            <a:endParaRPr lang="zh-CN" altLang="en-US" sz="1800" dirty="0">
              <a:solidFill>
                <a:schemeClr val="bg1"/>
              </a:solidFill>
              <a:latin typeface="Arial" panose="020B0604020202020204" pitchFamily="34" charset="0"/>
            </a:endParaRPr>
          </a:p>
        </p:txBody>
      </p:sp>
      <p:sp>
        <p:nvSpPr>
          <p:cNvPr id="3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2" name="文本框 35"/>
          <p:cNvSpPr txBox="1">
            <a:spLocks noChangeArrowheads="1"/>
          </p:cNvSpPr>
          <p:nvPr/>
        </p:nvSpPr>
        <p:spPr bwMode="auto">
          <a:xfrm>
            <a:off x="5057466" y="1020444"/>
            <a:ext cx="2239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葛倍良 </a:t>
            </a:r>
            <a:r>
              <a:rPr lang="en-US" altLang="zh-CN" b="1" dirty="0" smtClean="0">
                <a:solidFill>
                  <a:schemeClr val="bg1"/>
                </a:solidFill>
                <a:latin typeface="Arial" panose="020B0604020202020204" pitchFamily="34" charset="0"/>
                <a:cs typeface="Arial" panose="020B0604020202020204" pitchFamily="34" charset="0"/>
              </a:rPr>
              <a:t>93</a:t>
            </a:r>
            <a:r>
              <a:rPr lang="zh-CN" altLang="en-US" b="1" dirty="0" smtClean="0">
                <a:solidFill>
                  <a:schemeClr val="bg1"/>
                </a:solidFill>
                <a:latin typeface="Arial" panose="020B0604020202020204" pitchFamily="34" charset="0"/>
                <a:cs typeface="Arial" panose="020B0604020202020204" pitchFamily="34" charset="0"/>
              </a:rPr>
              <a:t>分</a:t>
            </a:r>
            <a:endParaRPr lang="zh-CN" altLang="en-US" b="1" dirty="0">
              <a:solidFill>
                <a:schemeClr val="bg1"/>
              </a:solidFill>
              <a:latin typeface="Arial" panose="020B0604020202020204" pitchFamily="34" charset="0"/>
              <a:cs typeface="Arial" panose="020B0604020202020204" pitchFamily="34" charset="0"/>
            </a:endParaRPr>
          </a:p>
        </p:txBody>
      </p:sp>
      <p:sp>
        <p:nvSpPr>
          <p:cNvPr id="33" name="矩形 36"/>
          <p:cNvSpPr>
            <a:spLocks noChangeArrowheads="1"/>
          </p:cNvSpPr>
          <p:nvPr/>
        </p:nvSpPr>
        <p:spPr bwMode="auto">
          <a:xfrm>
            <a:off x="5057466" y="1451642"/>
            <a:ext cx="2178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1800" dirty="0" smtClean="0">
                <a:solidFill>
                  <a:schemeClr val="bg1"/>
                </a:solidFill>
                <a:latin typeface="Arial" panose="020B0604020202020204" pitchFamily="34" charset="0"/>
              </a:rPr>
              <a:t>Requisite Pro</a:t>
            </a:r>
            <a:r>
              <a:rPr lang="zh-CN" altLang="en-US" sz="1800" dirty="0" smtClean="0">
                <a:solidFill>
                  <a:schemeClr val="bg1"/>
                </a:solidFill>
                <a:latin typeface="Arial" panose="020B0604020202020204" pitchFamily="34" charset="0"/>
              </a:rPr>
              <a:t>的使用</a:t>
            </a:r>
            <a:endParaRPr lang="zh-CN" altLang="en-US" sz="1800" dirty="0">
              <a:solidFill>
                <a:schemeClr val="bg1"/>
              </a:solidFill>
              <a:latin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down)">
                                      <p:cBhvr>
                                        <p:cTn id="7" dur="500"/>
                                        <p:tgtEl>
                                          <p:spTgt spid="22530"/>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2550"/>
                                        </p:tgtEl>
                                        <p:attrNameLst>
                                          <p:attrName>style.visibility</p:attrName>
                                        </p:attrNameLst>
                                      </p:cBhvr>
                                      <p:to>
                                        <p:strVal val="visible"/>
                                      </p:to>
                                    </p:set>
                                    <p:animEffect transition="in" filter="wipe(down)">
                                      <p:cBhvr>
                                        <p:cTn id="11" dur="500"/>
                                        <p:tgtEl>
                                          <p:spTgt spid="2255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2552"/>
                                        </p:tgtEl>
                                        <p:attrNameLst>
                                          <p:attrName>style.visibility</p:attrName>
                                        </p:attrNameLst>
                                      </p:cBhvr>
                                      <p:to>
                                        <p:strVal val="visible"/>
                                      </p:to>
                                    </p:set>
                                    <p:animEffect transition="in" filter="wipe(down)">
                                      <p:cBhvr>
                                        <p:cTn id="14" dur="500"/>
                                        <p:tgtEl>
                                          <p:spTgt spid="22552"/>
                                        </p:tgtEl>
                                      </p:cBhvr>
                                    </p:animEffect>
                                  </p:childTnLst>
                                </p:cTn>
                              </p:par>
                            </p:childTnLst>
                          </p:cTn>
                        </p:par>
                        <p:par>
                          <p:cTn id="15" fill="hold" nodeType="afterGroup">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22551"/>
                                        </p:tgtEl>
                                        <p:attrNameLst>
                                          <p:attrName>style.visibility</p:attrName>
                                        </p:attrNameLst>
                                      </p:cBhvr>
                                      <p:to>
                                        <p:strVal val="visible"/>
                                      </p:to>
                                    </p:set>
                                    <p:animEffect transition="in" filter="randombar(horizontal)">
                                      <p:cBhvr>
                                        <p:cTn id="18" dur="500"/>
                                        <p:tgtEl>
                                          <p:spTgt spid="22551"/>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2553"/>
                                        </p:tgtEl>
                                        <p:attrNameLst>
                                          <p:attrName>style.visibility</p:attrName>
                                        </p:attrNameLst>
                                      </p:cBhvr>
                                      <p:to>
                                        <p:strVal val="visible"/>
                                      </p:to>
                                    </p:set>
                                    <p:animEffect transition="in" filter="randombar(horizontal)">
                                      <p:cBhvr>
                                        <p:cTn id="21" dur="500"/>
                                        <p:tgtEl>
                                          <p:spTgt spid="22553"/>
                                        </p:tgtEl>
                                      </p:cBhvr>
                                    </p:animEffect>
                                  </p:childTnLst>
                                </p:cTn>
                              </p:par>
                            </p:childTnLst>
                          </p:cTn>
                        </p:par>
                        <p:par>
                          <p:cTn id="22" fill="hold" nodeType="afterGroup">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22554"/>
                                        </p:tgtEl>
                                        <p:attrNameLst>
                                          <p:attrName>style.visibility</p:attrName>
                                        </p:attrNameLst>
                                      </p:cBhvr>
                                      <p:to>
                                        <p:strVal val="visible"/>
                                      </p:to>
                                    </p:set>
                                    <p:animEffect transition="in" filter="wipe(down)">
                                      <p:cBhvr>
                                        <p:cTn id="25" dur="500"/>
                                        <p:tgtEl>
                                          <p:spTgt spid="2255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556"/>
                                        </p:tgtEl>
                                        <p:attrNameLst>
                                          <p:attrName>style.visibility</p:attrName>
                                        </p:attrNameLst>
                                      </p:cBhvr>
                                      <p:to>
                                        <p:strVal val="visible"/>
                                      </p:to>
                                    </p:set>
                                    <p:animEffect transition="in" filter="wipe(down)">
                                      <p:cBhvr>
                                        <p:cTn id="28" dur="500"/>
                                        <p:tgtEl>
                                          <p:spTgt spid="22556"/>
                                        </p:tgtEl>
                                      </p:cBhvr>
                                    </p:animEffect>
                                  </p:childTnLst>
                                </p:cTn>
                              </p:par>
                            </p:childTnLst>
                          </p:cTn>
                        </p:par>
                        <p:par>
                          <p:cTn id="29" fill="hold" nodeType="afterGroup">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22555"/>
                                        </p:tgtEl>
                                        <p:attrNameLst>
                                          <p:attrName>style.visibility</p:attrName>
                                        </p:attrNameLst>
                                      </p:cBhvr>
                                      <p:to>
                                        <p:strVal val="visible"/>
                                      </p:to>
                                    </p:set>
                                    <p:animEffect transition="in" filter="randombar(horizontal)">
                                      <p:cBhvr>
                                        <p:cTn id="32" dur="500"/>
                                        <p:tgtEl>
                                          <p:spTgt spid="22555"/>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2557"/>
                                        </p:tgtEl>
                                        <p:attrNameLst>
                                          <p:attrName>style.visibility</p:attrName>
                                        </p:attrNameLst>
                                      </p:cBhvr>
                                      <p:to>
                                        <p:strVal val="visible"/>
                                      </p:to>
                                    </p:set>
                                    <p:animEffect transition="in" filter="randombar(horizontal)">
                                      <p:cBhvr>
                                        <p:cTn id="35" dur="500"/>
                                        <p:tgtEl>
                                          <p:spTgt spid="22557"/>
                                        </p:tgtEl>
                                      </p:cBhvr>
                                    </p:animEffect>
                                  </p:childTnLst>
                                </p:cTn>
                              </p:par>
                            </p:childTnLst>
                          </p:cTn>
                        </p:par>
                        <p:par>
                          <p:cTn id="36" fill="hold">
                            <p:stCondLst>
                              <p:cond delay="2500"/>
                            </p:stCondLst>
                            <p:childTnLst>
                              <p:par>
                                <p:cTn id="37" presetID="22" presetClass="entr" presetSubtype="4"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par>
                          <p:cTn id="40" fill="hold">
                            <p:stCondLst>
                              <p:cond delay="3000"/>
                            </p:stCondLst>
                            <p:childTnLst>
                              <p:par>
                                <p:cTn id="41" presetID="14" presetClass="entr" presetSubtype="1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randombar(horizontal)">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autoUpdateAnimBg="0"/>
      <p:bldP spid="22550" grpId="0" autoUpdateAnimBg="0"/>
      <p:bldP spid="22551" grpId="0" autoUpdateAnimBg="0"/>
      <p:bldP spid="22552" grpId="0" autoUpdateAnimBg="0"/>
      <p:bldP spid="22553" grpId="0" autoUpdateAnimBg="0"/>
      <p:bldP spid="22554" grpId="0" autoUpdateAnimBg="0"/>
      <p:bldP spid="22555" grpId="0" autoUpdateAnimBg="0"/>
      <p:bldP spid="22556" grpId="0" autoUpdateAnimBg="0"/>
      <p:bldP spid="22557" grpId="0" autoUpdateAnimBg="0"/>
      <p:bldP spid="32" grpId="0" autoUpdateAnimBg="0"/>
      <p:bldP spid="33"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3"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5604"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6"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8"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9"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4600" name="矩形 19"/>
          <p:cNvSpPr>
            <a:spLocks noChangeArrowheads="1"/>
          </p:cNvSpPr>
          <p:nvPr/>
        </p:nvSpPr>
        <p:spPr bwMode="auto">
          <a:xfrm>
            <a:off x="3927475" y="1344613"/>
            <a:ext cx="4310063" cy="1892300"/>
          </a:xfrm>
          <a:prstGeom prst="rect">
            <a:avLst/>
          </a:prstGeom>
          <a:noFill/>
          <a:ln w="12700">
            <a:solidFill>
              <a:schemeClr val="bg1">
                <a:alpha val="50195"/>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5613" name="矩形 21"/>
          <p:cNvSpPr>
            <a:spLocks noChangeArrowheads="1"/>
          </p:cNvSpPr>
          <p:nvPr/>
        </p:nvSpPr>
        <p:spPr bwMode="auto">
          <a:xfrm>
            <a:off x="4618038" y="3355975"/>
            <a:ext cx="2955925" cy="1076325"/>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en-US" sz="3600" b="1">
                <a:solidFill>
                  <a:srgbClr val="FFFFFF"/>
                </a:solidFill>
                <a:effectLst>
                  <a:outerShdw blurRad="38100" dist="38100" dir="2700000" algn="tl">
                    <a:srgbClr val="C0C0C0"/>
                  </a:outerShdw>
                </a:effectLst>
                <a:latin typeface="Arial" pitchFamily="34" charset="0"/>
              </a:rPr>
              <a:t>THANK YOU</a:t>
            </a:r>
          </a:p>
          <a:p>
            <a:pPr algn="ctr" eaLnBrk="1" hangingPunct="1">
              <a:buFont typeface="Arial" panose="020B0604020202020204" pitchFamily="34" charset="0"/>
              <a:buNone/>
              <a:defRPr/>
            </a:pPr>
            <a:r>
              <a:rPr lang="en-US" sz="2800">
                <a:solidFill>
                  <a:srgbClr val="FFFFFF"/>
                </a:solidFill>
                <a:effectLst>
                  <a:outerShdw blurRad="38100" dist="38100" dir="2700000" algn="tl">
                    <a:srgbClr val="C0C0C0"/>
                  </a:outerShdw>
                </a:effectLst>
                <a:latin typeface="Arial"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pic>
        <p:nvPicPr>
          <p:cNvPr id="25616"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 name="矩形 20"/>
          <p:cNvSpPr>
            <a:spLocks noChangeArrowheads="1"/>
          </p:cNvSpPr>
          <p:nvPr/>
        </p:nvSpPr>
        <p:spPr bwMode="auto">
          <a:xfrm>
            <a:off x="4040981" y="1365250"/>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2"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1738" y="0"/>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500"/>
                                        <p:tgtEl>
                                          <p:spTgt spid="25604"/>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500"/>
                                        <p:tgtEl>
                                          <p:spTgt spid="25613"/>
                                        </p:tgtEl>
                                      </p:cBhvr>
                                    </p:animEffect>
                                  </p:childTnLst>
                                </p:cTn>
                              </p:par>
                            </p:childTnLst>
                          </p:cTn>
                        </p:par>
                        <p:par>
                          <p:cTn id="73" fill="hold" nodeType="afterGroup">
                            <p:stCondLst>
                              <p:cond delay="390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500"/>
                                        <p:tgtEl>
                                          <p:spTgt spid="25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autoUpdateAnimBg="0"/>
      <p:bldP spid="25605" grpId="0" animBg="1" autoUpdateAnimBg="0"/>
      <p:bldP spid="25607" grpId="0" animBg="1" autoUpdateAnimBg="0"/>
      <p:bldP spid="25608" grpId="0" animBg="1" autoUpdateAnimBg="0"/>
      <p:bldP spid="25609" grpId="0" animBg="1" autoUpdateAnimBg="0"/>
      <p:bldP spid="25613" grpId="0" autoUpdateAnimBg="0"/>
      <p:bldP spid="25618" grpId="0" animBg="1" autoUpdateAnimBg="0"/>
      <p:bldP spid="25619"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5"/>
            <a:ext cx="12192000" cy="2949575"/>
            <a:chOff x="0" y="0"/>
            <a:chExt cx="12192001" cy="2949678"/>
          </a:xfrm>
        </p:grpSpPr>
        <p:sp>
          <p:nvSpPr>
            <p:cNvPr id="5172"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173" name="组合 78"/>
            <p:cNvGrpSpPr>
              <a:grpSpLocks/>
            </p:cNvGrpSpPr>
            <p:nvPr/>
          </p:nvGrpSpPr>
          <p:grpSpPr bwMode="auto">
            <a:xfrm>
              <a:off x="0" y="0"/>
              <a:ext cx="12192000" cy="2949678"/>
              <a:chOff x="0" y="0"/>
              <a:chExt cx="12192000" cy="2949678"/>
            </a:xfrm>
          </p:grpSpPr>
          <p:sp>
            <p:nvSpPr>
              <p:cNvPr id="5174"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5175"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76"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5123" name="组合 40"/>
          <p:cNvGrpSpPr>
            <a:grpSpLocks/>
          </p:cNvGrpSpPr>
          <p:nvPr/>
        </p:nvGrpSpPr>
        <p:grpSpPr bwMode="auto">
          <a:xfrm>
            <a:off x="-136525" y="474663"/>
            <a:ext cx="12411075" cy="5784850"/>
            <a:chOff x="0" y="0"/>
            <a:chExt cx="12410868" cy="5784745"/>
          </a:xfrm>
        </p:grpSpPr>
        <p:sp>
          <p:nvSpPr>
            <p:cNvPr id="5165"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6"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7"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5168"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9"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0"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1"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24"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6"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6164"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165"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4"/>
          <p:cNvGrpSpPr>
            <a:grpSpLocks/>
          </p:cNvGrpSpPr>
          <p:nvPr/>
        </p:nvGrpSpPr>
        <p:grpSpPr bwMode="auto">
          <a:xfrm>
            <a:off x="1120775" y="2414588"/>
            <a:ext cx="2262188" cy="2010013"/>
            <a:chOff x="0" y="0"/>
            <a:chExt cx="2261776" cy="2010159"/>
          </a:xfrm>
        </p:grpSpPr>
        <p:sp>
          <p:nvSpPr>
            <p:cNvPr id="5158"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0868"/>
                <a:gd name="T25" fmla="*/ 0 h 1481244"/>
                <a:gd name="T26" fmla="*/ 1480868 w 148086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5159" name="组合 73"/>
            <p:cNvGrpSpPr>
              <a:grpSpLocks/>
            </p:cNvGrpSpPr>
            <p:nvPr/>
          </p:nvGrpSpPr>
          <p:grpSpPr bwMode="auto">
            <a:xfrm>
              <a:off x="498691" y="110634"/>
              <a:ext cx="1248318" cy="1248318"/>
              <a:chOff x="0" y="0"/>
              <a:chExt cx="1248318" cy="1248318"/>
            </a:xfrm>
          </p:grpSpPr>
          <p:sp>
            <p:nvSpPr>
              <p:cNvPr id="5163" name="椭圆 55"/>
              <p:cNvSpPr>
                <a:spLocks noChangeArrowheads="1"/>
              </p:cNvSpPr>
              <p:nvPr/>
            </p:nvSpPr>
            <p:spPr bwMode="auto">
              <a:xfrm>
                <a:off x="-307" y="499"/>
                <a:ext cx="1249136"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4"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60" name="组合 80"/>
            <p:cNvGrpSpPr>
              <a:grpSpLocks/>
            </p:cNvGrpSpPr>
            <p:nvPr/>
          </p:nvGrpSpPr>
          <p:grpSpPr bwMode="auto">
            <a:xfrm>
              <a:off x="0" y="1430200"/>
              <a:ext cx="2261776" cy="579959"/>
              <a:chOff x="0" y="0"/>
              <a:chExt cx="2261776" cy="579959"/>
            </a:xfrm>
          </p:grpSpPr>
          <p:sp>
            <p:nvSpPr>
              <p:cNvPr id="5161" name="文本框 65"/>
              <p:cNvSpPr txBox="1">
                <a:spLocks noChangeArrowheads="1"/>
              </p:cNvSpPr>
              <p:nvPr/>
            </p:nvSpPr>
            <p:spPr bwMode="auto">
              <a:xfrm>
                <a:off x="0" y="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组内评审</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62" name="矩形 69"/>
              <p:cNvSpPr>
                <a:spLocks noChangeArrowheads="1"/>
              </p:cNvSpPr>
              <p:nvPr/>
            </p:nvSpPr>
            <p:spPr bwMode="auto">
              <a:xfrm>
                <a:off x="9411" y="333720"/>
                <a:ext cx="2242954" cy="2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rgbClr val="FFFFFF"/>
                  </a:solidFill>
                  <a:latin typeface="Arial" panose="020B0604020202020204" pitchFamily="34" charset="0"/>
                  <a:cs typeface="Arial" panose="020B0604020202020204" pitchFamily="34" charset="0"/>
                </a:endParaRPr>
              </a:p>
            </p:txBody>
          </p:sp>
        </p:grpSp>
      </p:grpSp>
      <p:grpSp>
        <p:nvGrpSpPr>
          <p:cNvPr id="8" name="组合 1"/>
          <p:cNvGrpSpPr>
            <a:grpSpLocks/>
          </p:cNvGrpSpPr>
          <p:nvPr/>
        </p:nvGrpSpPr>
        <p:grpSpPr bwMode="auto">
          <a:xfrm>
            <a:off x="3686175" y="2414588"/>
            <a:ext cx="8524875" cy="1830206"/>
            <a:chOff x="0" y="0"/>
            <a:chExt cx="8524246" cy="1830339"/>
          </a:xfrm>
        </p:grpSpPr>
        <p:sp>
          <p:nvSpPr>
            <p:cNvPr id="5134"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8"/>
                <a:gd name="T25" fmla="*/ 0 h 1481244"/>
                <a:gd name="T26" fmla="*/ 1481028 w 148102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5"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79441"/>
                <a:gd name="T25" fmla="*/ 0 h 1481244"/>
                <a:gd name="T26" fmla="*/ 1479441 w 1479441"/>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6"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9"/>
                <a:gd name="T25" fmla="*/ 0 h 1481244"/>
                <a:gd name="T26" fmla="*/ 1481029 w 1481029"/>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37" name="直接连接符 47"/>
            <p:cNvCxnSpPr>
              <a:cxnSpLocks noChangeShapeType="1"/>
            </p:cNvCxnSpPr>
            <p:nvPr/>
          </p:nvCxnSpPr>
          <p:spPr bwMode="auto">
            <a:xfrm>
              <a:off x="6995597" y="733478"/>
              <a:ext cx="1528649"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8" name="直接连接符 49"/>
            <p:cNvCxnSpPr>
              <a:cxnSpLocks noChangeShapeType="1"/>
            </p:cNvCxnSpPr>
            <p:nvPr/>
          </p:nvCxnSpPr>
          <p:spPr bwMode="auto">
            <a:xfrm>
              <a:off x="1862001" y="733478"/>
              <a:ext cx="108100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9" name="直接连接符 50"/>
            <p:cNvCxnSpPr>
              <a:cxnSpLocks noChangeShapeType="1"/>
            </p:cNvCxnSpPr>
            <p:nvPr/>
          </p:nvCxnSpPr>
          <p:spPr bwMode="auto">
            <a:xfrm>
              <a:off x="4430386" y="733478"/>
              <a:ext cx="107942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140" name="组合 74"/>
            <p:cNvGrpSpPr>
              <a:grpSpLocks/>
            </p:cNvGrpSpPr>
            <p:nvPr/>
          </p:nvGrpSpPr>
          <p:grpSpPr bwMode="auto">
            <a:xfrm>
              <a:off x="498989" y="110634"/>
              <a:ext cx="1248318" cy="1248318"/>
              <a:chOff x="0" y="0"/>
              <a:chExt cx="1248318" cy="1248318"/>
            </a:xfrm>
          </p:grpSpPr>
          <p:sp>
            <p:nvSpPr>
              <p:cNvPr id="5156" name="椭圆 57"/>
              <p:cNvSpPr>
                <a:spLocks noChangeArrowheads="1"/>
              </p:cNvSpPr>
              <p:nvPr/>
            </p:nvSpPr>
            <p:spPr bwMode="auto">
              <a:xfrm>
                <a:off x="-551" y="499"/>
                <a:ext cx="1249271"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1" name="组合 75"/>
            <p:cNvGrpSpPr>
              <a:grpSpLocks/>
            </p:cNvGrpSpPr>
            <p:nvPr/>
          </p:nvGrpSpPr>
          <p:grpSpPr bwMode="auto">
            <a:xfrm>
              <a:off x="3065156" y="110634"/>
              <a:ext cx="1248318" cy="1248318"/>
              <a:chOff x="0" y="0"/>
              <a:chExt cx="1248318" cy="1248318"/>
            </a:xfrm>
          </p:grpSpPr>
          <p:sp>
            <p:nvSpPr>
              <p:cNvPr id="5154" name="椭圆 58"/>
              <p:cNvSpPr>
                <a:spLocks noChangeArrowheads="1"/>
              </p:cNvSpPr>
              <p:nvPr/>
            </p:nvSpPr>
            <p:spPr bwMode="auto">
              <a:xfrm>
                <a:off x="81"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5"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2" name="组合 76"/>
            <p:cNvGrpSpPr>
              <a:grpSpLocks/>
            </p:cNvGrpSpPr>
            <p:nvPr/>
          </p:nvGrpSpPr>
          <p:grpSpPr bwMode="auto">
            <a:xfrm>
              <a:off x="5631322" y="110634"/>
              <a:ext cx="1248318" cy="1248318"/>
              <a:chOff x="0" y="0"/>
              <a:chExt cx="1248318" cy="1248318"/>
            </a:xfrm>
          </p:grpSpPr>
          <p:sp>
            <p:nvSpPr>
              <p:cNvPr id="5152" name="椭圆 59"/>
              <p:cNvSpPr>
                <a:spLocks noChangeArrowheads="1"/>
              </p:cNvSpPr>
              <p:nvPr/>
            </p:nvSpPr>
            <p:spPr bwMode="auto">
              <a:xfrm>
                <a:off x="712"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3"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5150" name="文本框 66"/>
            <p:cNvSpPr txBox="1">
              <a:spLocks noChangeArrowheads="1"/>
            </p:cNvSpPr>
            <p:nvPr/>
          </p:nvSpPr>
          <p:spPr bwMode="auto">
            <a:xfrm>
              <a:off x="0"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配置管理</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48" name="文本框 67"/>
            <p:cNvSpPr txBox="1">
              <a:spLocks noChangeArrowheads="1"/>
            </p:cNvSpPr>
            <p:nvPr/>
          </p:nvSpPr>
          <p:spPr bwMode="auto">
            <a:xfrm>
              <a:off x="2556738"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需求变更</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46" name="文本框 68"/>
            <p:cNvSpPr txBox="1">
              <a:spLocks noChangeArrowheads="1"/>
            </p:cNvSpPr>
            <p:nvPr/>
          </p:nvSpPr>
          <p:spPr bwMode="auto">
            <a:xfrm>
              <a:off x="5124593"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grpSp>
      <p:cxnSp>
        <p:nvCxnSpPr>
          <p:cNvPr id="6199" name="直接连接符 108"/>
          <p:cNvCxnSpPr>
            <a:cxnSpLocks noChangeShapeType="1"/>
          </p:cNvCxnSpPr>
          <p:nvPr/>
        </p:nvCxnSpPr>
        <p:spPr bwMode="auto">
          <a:xfrm>
            <a:off x="-6350" y="3148013"/>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200" name="直接连接符 109"/>
          <p:cNvCxnSpPr>
            <a:cxnSpLocks noChangeShapeType="1"/>
          </p:cNvCxnSpPr>
          <p:nvPr/>
        </p:nvCxnSpPr>
        <p:spPr bwMode="auto">
          <a:xfrm>
            <a:off x="6818313" y="3148013"/>
            <a:ext cx="535463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750"/>
                                        <p:tgtEl>
                                          <p:spTgt spid="8"/>
                                        </p:tgtEl>
                                        <p:attrNameLst>
                                          <p:attrName>ppt_x</p:attrName>
                                        </p:attrNameLst>
                                      </p:cBhvr>
                                      <p:tavLst>
                                        <p:tav tm="0">
                                          <p:val>
                                            <p:strVal val="ppt_x"/>
                                          </p:val>
                                        </p:tav>
                                        <p:tav tm="100000">
                                          <p:val>
                                            <p:strVal val="1+ppt_w/2"/>
                                          </p:val>
                                        </p:tav>
                                      </p:tavLst>
                                    </p:anim>
                                    <p:anim calcmode="lin" valueType="num">
                                      <p:cBhvr additive="base">
                                        <p:cTn id="7" dur="750"/>
                                        <p:tgtEl>
                                          <p:spTgt spid="8"/>
                                        </p:tgtEl>
                                        <p:attrNameLst>
                                          <p:attrName>ppt_y</p:attrName>
                                        </p:attrNameLst>
                                      </p:cBhvr>
                                      <p:tavLst>
                                        <p:tav tm="0">
                                          <p:val>
                                            <p:strVal val="ppt_y"/>
                                          </p:val>
                                        </p:tav>
                                        <p:tav tm="100000">
                                          <p:val>
                                            <p:strVal val="ppt_y"/>
                                          </p:val>
                                        </p:tav>
                                      </p:tavLst>
                                    </p:anim>
                                    <p:set>
                                      <p:cBhvr>
                                        <p:cTn id="8" dur="1" fill="hold">
                                          <p:stCondLst>
                                            <p:cond delay="749"/>
                                          </p:stCondLst>
                                        </p:cTn>
                                        <p:tgtEl>
                                          <p:spTgt spid="8"/>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165"/>
                                        </p:tgtEl>
                                      </p:cBhvr>
                                    </p:animEffect>
                                    <p:set>
                                      <p:cBhvr>
                                        <p:cTn id="11" dur="1" fill="hold">
                                          <p:stCondLst>
                                            <p:cond delay="4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64"/>
                                        </p:tgtEl>
                                      </p:cBhvr>
                                    </p:animEffect>
                                    <p:set>
                                      <p:cBhvr>
                                        <p:cTn id="14" dur="1" fill="hold">
                                          <p:stCondLst>
                                            <p:cond delay="4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1.11111E-6 L 0.31432 -1.11111E-6 " pathEditMode="relative" rAng="0" ptsTypes="AA">
                                      <p:cBhvr>
                                        <p:cTn id="16" dur="750" fill="hold"/>
                                        <p:tgtEl>
                                          <p:spTgt spid="5"/>
                                        </p:tgtEl>
                                        <p:attrNameLst>
                                          <p:attrName>ppt_x,ppt_y</p:attrName>
                                        </p:attrNameLst>
                                      </p:cBhvr>
                                      <p:rCtr x="15716" y="0"/>
                                    </p:animMotion>
                                  </p:childTnLst>
                                </p:cTn>
                              </p:par>
                            </p:childTnLst>
                          </p:cTn>
                        </p:par>
                        <p:par>
                          <p:cTn id="17" fill="hold" nodeType="afterGroup">
                            <p:stCondLst>
                              <p:cond delay="12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50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50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14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614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149"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615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86" name="任意多边形 32"/>
          <p:cNvSpPr>
            <a:spLocks/>
          </p:cNvSpPr>
          <p:nvPr/>
        </p:nvSpPr>
        <p:spPr bwMode="auto">
          <a:xfrm>
            <a:off x="1785946" y="1491238"/>
            <a:ext cx="320675" cy="320675"/>
          </a:xfrm>
          <a:custGeom>
            <a:avLst/>
            <a:gdLst>
              <a:gd name="T0" fmla="*/ 122162 w 406684"/>
              <a:gd name="T1" fmla="*/ 100448 h 406684"/>
              <a:gd name="T2" fmla="*/ 122162 w 406684"/>
              <a:gd name="T3" fmla="*/ 228127 h 406684"/>
              <a:gd name="T4" fmla="*/ 232231 w 406684"/>
              <a:gd name="T5" fmla="*/ 164288 h 406684"/>
              <a:gd name="T6" fmla="*/ 122162 w 406684"/>
              <a:gd name="T7" fmla="*/ 100448 h 406684"/>
              <a:gd name="T8" fmla="*/ 160338 w 406684"/>
              <a:gd name="T9" fmla="*/ 0 h 406684"/>
              <a:gd name="T10" fmla="*/ 320675 w 406684"/>
              <a:gd name="T11" fmla="*/ 160338 h 406684"/>
              <a:gd name="T12" fmla="*/ 160338 w 406684"/>
              <a:gd name="T13" fmla="*/ 320675 h 406684"/>
              <a:gd name="T14" fmla="*/ 0 w 406684"/>
              <a:gd name="T15" fmla="*/ 160338 h 406684"/>
              <a:gd name="T16" fmla="*/ 16033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88" name="矩形 34"/>
          <p:cNvSpPr>
            <a:spLocks noChangeArrowheads="1"/>
          </p:cNvSpPr>
          <p:nvPr/>
        </p:nvSpPr>
        <p:spPr bwMode="auto">
          <a:xfrm>
            <a:off x="1998369" y="1981120"/>
            <a:ext cx="2800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solidFill>
                  <a:schemeClr val="bg1"/>
                </a:solidFill>
                <a:latin typeface="Arial" panose="020B0604020202020204" pitchFamily="34" charset="0"/>
              </a:rPr>
              <a:t>确定</a:t>
            </a:r>
            <a:r>
              <a:rPr lang="en-US" altLang="zh-CN" sz="2000" dirty="0" smtClean="0">
                <a:solidFill>
                  <a:schemeClr val="bg1"/>
                </a:solidFill>
                <a:latin typeface="Arial" panose="020B0604020202020204" pitchFamily="34" charset="0"/>
              </a:rPr>
              <a:t>CCB</a:t>
            </a:r>
            <a:r>
              <a:rPr lang="zh-CN" altLang="en-US" sz="2000" dirty="0" smtClean="0">
                <a:solidFill>
                  <a:schemeClr val="bg1"/>
                </a:solidFill>
                <a:latin typeface="Arial" panose="020B0604020202020204" pitchFamily="34" charset="0"/>
              </a:rPr>
              <a:t>的成员及职责。</a:t>
            </a:r>
            <a:endParaRPr lang="zh-CN" altLang="en-US" sz="2000" dirty="0">
              <a:solidFill>
                <a:schemeClr val="bg1"/>
              </a:solidFill>
              <a:latin typeface="Arial" panose="020B0604020202020204" pitchFamily="34" charset="0"/>
            </a:endParaRPr>
          </a:p>
        </p:txBody>
      </p:sp>
      <p:sp>
        <p:nvSpPr>
          <p:cNvPr id="21" name="文本框 65"/>
          <p:cNvSpPr txBox="1">
            <a:spLocks noChangeArrowheads="1"/>
          </p:cNvSpPr>
          <p:nvPr/>
        </p:nvSpPr>
        <p:spPr bwMode="auto">
          <a:xfrm>
            <a:off x="819150" y="343258"/>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组内评审</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2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3" name="文本框 65"/>
          <p:cNvSpPr txBox="1">
            <a:spLocks noChangeArrowheads="1"/>
          </p:cNvSpPr>
          <p:nvPr/>
        </p:nvSpPr>
        <p:spPr bwMode="auto">
          <a:xfrm>
            <a:off x="2106621" y="1457900"/>
            <a:ext cx="25452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chemeClr val="bg1"/>
                </a:solidFill>
                <a:latin typeface="Arial" panose="020B0604020202020204" pitchFamily="34" charset="0"/>
                <a:cs typeface="Arial" panose="020B0604020202020204" pitchFamily="34" charset="0"/>
              </a:rPr>
              <a:t>《CCB</a:t>
            </a:r>
            <a:r>
              <a:rPr lang="zh-CN" altLang="en-US" b="1" dirty="0" smtClean="0">
                <a:solidFill>
                  <a:schemeClr val="bg1"/>
                </a:solidFill>
                <a:latin typeface="Arial" panose="020B0604020202020204" pitchFamily="34" charset="0"/>
                <a:cs typeface="Arial" panose="020B0604020202020204" pitchFamily="34" charset="0"/>
              </a:rPr>
              <a:t>章程</a:t>
            </a:r>
            <a:r>
              <a:rPr lang="en-US" altLang="zh-CN" b="1" dirty="0" smtClean="0">
                <a:solidFill>
                  <a:schemeClr val="bg1"/>
                </a:solidFill>
                <a:latin typeface="Arial" panose="020B0604020202020204" pitchFamily="34" charset="0"/>
                <a:cs typeface="Arial" panose="020B0604020202020204" pitchFamily="34" charset="0"/>
              </a:rPr>
              <a:t>》</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8" name="任意多边形 32"/>
          <p:cNvSpPr>
            <a:spLocks/>
          </p:cNvSpPr>
          <p:nvPr/>
        </p:nvSpPr>
        <p:spPr bwMode="auto">
          <a:xfrm>
            <a:off x="1785946" y="2891551"/>
            <a:ext cx="320675" cy="320675"/>
          </a:xfrm>
          <a:custGeom>
            <a:avLst/>
            <a:gdLst>
              <a:gd name="T0" fmla="*/ 122162 w 406684"/>
              <a:gd name="T1" fmla="*/ 100448 h 406684"/>
              <a:gd name="T2" fmla="*/ 122162 w 406684"/>
              <a:gd name="T3" fmla="*/ 228127 h 406684"/>
              <a:gd name="T4" fmla="*/ 232231 w 406684"/>
              <a:gd name="T5" fmla="*/ 164288 h 406684"/>
              <a:gd name="T6" fmla="*/ 122162 w 406684"/>
              <a:gd name="T7" fmla="*/ 100448 h 406684"/>
              <a:gd name="T8" fmla="*/ 160338 w 406684"/>
              <a:gd name="T9" fmla="*/ 0 h 406684"/>
              <a:gd name="T10" fmla="*/ 320675 w 406684"/>
              <a:gd name="T11" fmla="*/ 160338 h 406684"/>
              <a:gd name="T12" fmla="*/ 160338 w 406684"/>
              <a:gd name="T13" fmla="*/ 320675 h 406684"/>
              <a:gd name="T14" fmla="*/ 0 w 406684"/>
              <a:gd name="T15" fmla="*/ 160338 h 406684"/>
              <a:gd name="T16" fmla="*/ 16033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 name="矩形 34"/>
          <p:cNvSpPr>
            <a:spLocks noChangeArrowheads="1"/>
          </p:cNvSpPr>
          <p:nvPr/>
        </p:nvSpPr>
        <p:spPr bwMode="auto">
          <a:xfrm>
            <a:off x="1998369" y="3381433"/>
            <a:ext cx="28008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solidFill>
                  <a:schemeClr val="bg1"/>
                </a:solidFill>
                <a:latin typeface="Arial" panose="020B0604020202020204" pitchFamily="34" charset="0"/>
              </a:rPr>
              <a:t>       向</a:t>
            </a:r>
            <a:r>
              <a:rPr lang="en-US" altLang="zh-CN" sz="2000" dirty="0" smtClean="0">
                <a:solidFill>
                  <a:schemeClr val="bg1"/>
                </a:solidFill>
                <a:latin typeface="Arial" panose="020B0604020202020204" pitchFamily="34" charset="0"/>
              </a:rPr>
              <a:t>CCB</a:t>
            </a:r>
            <a:r>
              <a:rPr lang="zh-CN" altLang="en-US" sz="2000" dirty="0" smtClean="0">
                <a:solidFill>
                  <a:schemeClr val="bg1"/>
                </a:solidFill>
                <a:latin typeface="Arial" panose="020B0604020202020204" pitchFamily="34" charset="0"/>
              </a:rPr>
              <a:t>报告所申请变更的需求。</a:t>
            </a:r>
            <a:endParaRPr lang="zh-CN" altLang="en-US" sz="2000" dirty="0">
              <a:solidFill>
                <a:schemeClr val="bg1"/>
              </a:solidFill>
              <a:latin typeface="Arial" panose="020B0604020202020204" pitchFamily="34" charset="0"/>
            </a:endParaRPr>
          </a:p>
        </p:txBody>
      </p:sp>
      <p:sp>
        <p:nvSpPr>
          <p:cNvPr id="20" name="文本框 65"/>
          <p:cNvSpPr txBox="1">
            <a:spLocks noChangeArrowheads="1"/>
          </p:cNvSpPr>
          <p:nvPr/>
        </p:nvSpPr>
        <p:spPr bwMode="auto">
          <a:xfrm>
            <a:off x="2106621" y="2858213"/>
            <a:ext cx="3237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chemeClr val="bg1"/>
                </a:solidFill>
                <a:latin typeface="Arial" panose="020B0604020202020204" pitchFamily="34" charset="0"/>
                <a:cs typeface="Arial" panose="020B0604020202020204" pitchFamily="34" charset="0"/>
              </a:rPr>
              <a:t>《</a:t>
            </a:r>
            <a:r>
              <a:rPr lang="zh-CN" altLang="en-US" b="1" dirty="0" smtClean="0">
                <a:solidFill>
                  <a:schemeClr val="bg1"/>
                </a:solidFill>
                <a:latin typeface="Arial" panose="020B0604020202020204" pitchFamily="34" charset="0"/>
                <a:cs typeface="Arial" panose="020B0604020202020204" pitchFamily="34" charset="0"/>
              </a:rPr>
              <a:t>需求变更申请表</a:t>
            </a:r>
            <a:r>
              <a:rPr lang="en-US" altLang="zh-CN" b="1" dirty="0" smtClean="0">
                <a:solidFill>
                  <a:schemeClr val="bg1"/>
                </a:solidFill>
                <a:latin typeface="Arial" panose="020B0604020202020204" pitchFamily="34" charset="0"/>
                <a:cs typeface="Arial" panose="020B0604020202020204" pitchFamily="34" charset="0"/>
              </a:rPr>
              <a:t>》</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4" name="任意多边形 32"/>
          <p:cNvSpPr>
            <a:spLocks/>
          </p:cNvSpPr>
          <p:nvPr/>
        </p:nvSpPr>
        <p:spPr bwMode="auto">
          <a:xfrm>
            <a:off x="1785946" y="4291864"/>
            <a:ext cx="320675" cy="320675"/>
          </a:xfrm>
          <a:custGeom>
            <a:avLst/>
            <a:gdLst>
              <a:gd name="T0" fmla="*/ 122162 w 406684"/>
              <a:gd name="T1" fmla="*/ 100448 h 406684"/>
              <a:gd name="T2" fmla="*/ 122162 w 406684"/>
              <a:gd name="T3" fmla="*/ 228127 h 406684"/>
              <a:gd name="T4" fmla="*/ 232231 w 406684"/>
              <a:gd name="T5" fmla="*/ 164288 h 406684"/>
              <a:gd name="T6" fmla="*/ 122162 w 406684"/>
              <a:gd name="T7" fmla="*/ 100448 h 406684"/>
              <a:gd name="T8" fmla="*/ 160338 w 406684"/>
              <a:gd name="T9" fmla="*/ 0 h 406684"/>
              <a:gd name="T10" fmla="*/ 320675 w 406684"/>
              <a:gd name="T11" fmla="*/ 160338 h 406684"/>
              <a:gd name="T12" fmla="*/ 160338 w 406684"/>
              <a:gd name="T13" fmla="*/ 320675 h 406684"/>
              <a:gd name="T14" fmla="*/ 0 w 406684"/>
              <a:gd name="T15" fmla="*/ 160338 h 406684"/>
              <a:gd name="T16" fmla="*/ 16033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 name="矩形 34"/>
          <p:cNvSpPr>
            <a:spLocks noChangeArrowheads="1"/>
          </p:cNvSpPr>
          <p:nvPr/>
        </p:nvSpPr>
        <p:spPr bwMode="auto">
          <a:xfrm>
            <a:off x="1998369" y="4781746"/>
            <a:ext cx="2800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solidFill>
                  <a:schemeClr val="bg1"/>
                </a:solidFill>
                <a:latin typeface="Arial" panose="020B0604020202020204" pitchFamily="34" charset="0"/>
              </a:rPr>
              <a:t>分析需求变更的影响。</a:t>
            </a:r>
            <a:endParaRPr lang="zh-CN" altLang="en-US" sz="2000" dirty="0">
              <a:solidFill>
                <a:schemeClr val="bg1"/>
              </a:solidFill>
              <a:latin typeface="Arial" panose="020B0604020202020204" pitchFamily="34" charset="0"/>
            </a:endParaRPr>
          </a:p>
        </p:txBody>
      </p:sp>
      <p:sp>
        <p:nvSpPr>
          <p:cNvPr id="26" name="文本框 65"/>
          <p:cNvSpPr txBox="1">
            <a:spLocks noChangeArrowheads="1"/>
          </p:cNvSpPr>
          <p:nvPr/>
        </p:nvSpPr>
        <p:spPr bwMode="auto">
          <a:xfrm>
            <a:off x="2106621" y="4258526"/>
            <a:ext cx="35484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chemeClr val="bg1"/>
                </a:solidFill>
                <a:latin typeface="Arial" panose="020B0604020202020204" pitchFamily="34" charset="0"/>
                <a:cs typeface="Arial" panose="020B0604020202020204" pitchFamily="34" charset="0"/>
              </a:rPr>
              <a:t>《</a:t>
            </a:r>
            <a:r>
              <a:rPr lang="zh-CN" altLang="en-US" b="1" dirty="0" smtClean="0">
                <a:solidFill>
                  <a:schemeClr val="bg1"/>
                </a:solidFill>
                <a:latin typeface="Arial" panose="020B0604020202020204" pitchFamily="34" charset="0"/>
                <a:cs typeface="Arial" panose="020B0604020202020204" pitchFamily="34" charset="0"/>
              </a:rPr>
              <a:t>需求变更影响分析</a:t>
            </a:r>
            <a:r>
              <a:rPr lang="en-US" altLang="zh-CN" b="1" dirty="0" smtClean="0">
                <a:solidFill>
                  <a:schemeClr val="bg1"/>
                </a:solidFill>
                <a:latin typeface="Arial" panose="020B0604020202020204" pitchFamily="34" charset="0"/>
                <a:cs typeface="Arial" panose="020B0604020202020204" pitchFamily="34" charset="0"/>
              </a:rPr>
              <a:t>》</a:t>
            </a:r>
            <a:endParaRPr lang="zh-CN" alt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7188"/>
                                        </p:tgtEl>
                                        <p:attrNameLst>
                                          <p:attrName>style.visibility</p:attrName>
                                        </p:attrNameLst>
                                      </p:cBhvr>
                                      <p:to>
                                        <p:strVal val="visible"/>
                                      </p:to>
                                    </p:set>
                                    <p:animEffect transition="in" filter="randombar(horizontal)">
                                      <p:cBhvr>
                                        <p:cTn id="12" dur="500"/>
                                        <p:tgtEl>
                                          <p:spTgt spid="7188"/>
                                        </p:tgtEl>
                                      </p:cBhvr>
                                    </p:animEffect>
                                  </p:childTnLst>
                                </p:cTn>
                              </p:par>
                              <p:par>
                                <p:cTn id="13" presetID="23" presetClass="entr" presetSubtype="16" fill="hold" nodeType="withEffect">
                                  <p:stCondLst>
                                    <p:cond delay="0"/>
                                  </p:stCondLst>
                                  <p:childTnLst>
                                    <p:set>
                                      <p:cBhvr>
                                        <p:cTn id="14" dur="1" fill="hold">
                                          <p:stCondLst>
                                            <p:cond delay="0"/>
                                          </p:stCondLst>
                                        </p:cTn>
                                        <p:tgtEl>
                                          <p:spTgt spid="7186"/>
                                        </p:tgtEl>
                                        <p:attrNameLst>
                                          <p:attrName>style.visibility</p:attrName>
                                        </p:attrNameLst>
                                      </p:cBhvr>
                                      <p:to>
                                        <p:strVal val="visible"/>
                                      </p:to>
                                    </p:set>
                                    <p:anim calcmode="lin" valueType="num">
                                      <p:cBhvr>
                                        <p:cTn id="15" dur="500" fill="hold"/>
                                        <p:tgtEl>
                                          <p:spTgt spid="7186"/>
                                        </p:tgtEl>
                                        <p:attrNameLst>
                                          <p:attrName>ppt_w</p:attrName>
                                        </p:attrNameLst>
                                      </p:cBhvr>
                                      <p:tavLst>
                                        <p:tav tm="0">
                                          <p:val>
                                            <p:fltVal val="0"/>
                                          </p:val>
                                        </p:tav>
                                        <p:tav tm="100000">
                                          <p:val>
                                            <p:strVal val="#ppt_w"/>
                                          </p:val>
                                        </p:tav>
                                      </p:tavLst>
                                    </p:anim>
                                    <p:anim calcmode="lin" valueType="num">
                                      <p:cBhvr>
                                        <p:cTn id="16" dur="500" fill="hold"/>
                                        <p:tgtEl>
                                          <p:spTgt spid="7186"/>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0-#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childTnLst>
                                </p:cTn>
                              </p:par>
                            </p:childTnLst>
                          </p:cTn>
                        </p:par>
                        <p:par>
                          <p:cTn id="27" fill="hold">
                            <p:stCondLst>
                              <p:cond delay="2000"/>
                            </p:stCondLst>
                            <p:childTnLst>
                              <p:par>
                                <p:cTn id="28" presetID="14" presetClass="entr" presetSubtype="1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500"/>
                                        <p:tgtEl>
                                          <p:spTgt spid="19"/>
                                        </p:tgtEl>
                                      </p:cBhvr>
                                    </p:animEffect>
                                  </p:childTnLst>
                                </p:cTn>
                              </p:par>
                            </p:childTnLst>
                          </p:cTn>
                        </p:par>
                        <p:par>
                          <p:cTn id="31" fill="hold">
                            <p:stCondLst>
                              <p:cond delay="2500"/>
                            </p:stCondLst>
                            <p:childTnLst>
                              <p:par>
                                <p:cTn id="32" presetID="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0-#ppt_w/2"/>
                                          </p:val>
                                        </p:tav>
                                        <p:tav tm="100000">
                                          <p:val>
                                            <p:strVal val="#ppt_x"/>
                                          </p:val>
                                        </p:tav>
                                      </p:tavLst>
                                    </p:anim>
                                    <p:anim calcmode="lin" valueType="num">
                                      <p:cBhvr additive="base">
                                        <p:cTn id="35" dur="500" fill="hold"/>
                                        <p:tgtEl>
                                          <p:spTgt spid="26"/>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3" presetClass="entr" presetSubtype="16"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par>
                          <p:cTn id="41" fill="hold">
                            <p:stCondLst>
                              <p:cond delay="3500"/>
                            </p:stCondLst>
                            <p:childTnLst>
                              <p:par>
                                <p:cTn id="42" presetID="14" presetClass="entr" presetSubtype="1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randombar(horizontal)">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 grpId="0" autoUpdateAnimBg="0"/>
      <p:bldP spid="23" grpId="0"/>
      <p:bldP spid="19" grpId="0" autoUpdateAnimBg="0"/>
      <p:bldP spid="20" grpId="0"/>
      <p:bldP spid="25" grpId="0" autoUpdateAnimBg="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37"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组内评审</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40"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4"/>
          <a:stretch>
            <a:fillRect/>
          </a:stretch>
        </p:blipFill>
        <p:spPr>
          <a:xfrm>
            <a:off x="2018029" y="1154927"/>
            <a:ext cx="7398051" cy="1865784"/>
          </a:xfrm>
          <a:prstGeom prst="rect">
            <a:avLst/>
          </a:prstGeom>
        </p:spPr>
      </p:pic>
      <p:pic>
        <p:nvPicPr>
          <p:cNvPr id="6" name="图片 5"/>
          <p:cNvPicPr>
            <a:picLocks noChangeAspect="1"/>
          </p:cNvPicPr>
          <p:nvPr/>
        </p:nvPicPr>
        <p:blipFill>
          <a:blip r:embed="rId5"/>
          <a:stretch>
            <a:fillRect/>
          </a:stretch>
        </p:blipFill>
        <p:spPr>
          <a:xfrm>
            <a:off x="2735267" y="3302512"/>
            <a:ext cx="5963574" cy="282892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组内评审</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grpSp>
        <p:nvGrpSpPr>
          <p:cNvPr id="3" name="组合 2"/>
          <p:cNvGrpSpPr/>
          <p:nvPr/>
        </p:nvGrpSpPr>
        <p:grpSpPr>
          <a:xfrm>
            <a:off x="1950244" y="1036638"/>
            <a:ext cx="7155401" cy="7477118"/>
            <a:chOff x="-310981" y="450889"/>
            <a:chExt cx="7155401" cy="7477118"/>
          </a:xfrm>
        </p:grpSpPr>
        <p:pic>
          <p:nvPicPr>
            <p:cNvPr id="2" name="图片 1"/>
            <p:cNvPicPr>
              <a:picLocks noChangeAspect="1"/>
            </p:cNvPicPr>
            <p:nvPr/>
          </p:nvPicPr>
          <p:blipFill rotWithShape="1">
            <a:blip r:embed="rId4"/>
            <a:srcRect l="654" t="-15745" r="-348" b="34042"/>
            <a:stretch/>
          </p:blipFill>
          <p:spPr>
            <a:xfrm>
              <a:off x="-308785" y="450889"/>
              <a:ext cx="7153205" cy="3378727"/>
            </a:xfrm>
            <a:prstGeom prst="rect">
              <a:avLst/>
            </a:prstGeom>
          </p:spPr>
        </p:pic>
        <p:pic>
          <p:nvPicPr>
            <p:cNvPr id="9" name="图片 8"/>
            <p:cNvPicPr>
              <a:picLocks noChangeAspect="1"/>
            </p:cNvPicPr>
            <p:nvPr/>
          </p:nvPicPr>
          <p:blipFill rotWithShape="1">
            <a:blip r:embed="rId4"/>
            <a:srcRect l="22" t="79487" r="254" b="-78594"/>
            <a:stretch/>
          </p:blipFill>
          <p:spPr>
            <a:xfrm>
              <a:off x="-310981" y="3829616"/>
              <a:ext cx="7155401" cy="4098391"/>
            </a:xfrm>
            <a:prstGeom prst="rect">
              <a:avLst/>
            </a:prstGeom>
          </p:spPr>
        </p:pic>
      </p:gr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0242" name="组合 40"/>
          <p:cNvGrpSpPr>
            <a:grpSpLocks/>
          </p:cNvGrpSpPr>
          <p:nvPr/>
        </p:nvGrpSpPr>
        <p:grpSpPr bwMode="auto">
          <a:xfrm>
            <a:off x="-136525" y="474663"/>
            <a:ext cx="12411075" cy="5784850"/>
            <a:chOff x="0" y="0"/>
            <a:chExt cx="12410868" cy="5784745"/>
          </a:xfrm>
        </p:grpSpPr>
        <p:sp>
          <p:nvSpPr>
            <p:cNvPr id="1026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6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024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4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4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4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5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025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025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026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025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025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配置管理</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254"/>
                                        </p:tgtEl>
                                        <p:attrNameLst>
                                          <p:attrName>style.visibility</p:attrName>
                                        </p:attrNameLst>
                                      </p:cBhvr>
                                      <p:to>
                                        <p:strVal val="visible"/>
                                      </p:to>
                                    </p:set>
                                    <p:anim calcmode="lin" valueType="num">
                                      <p:cBhvr additive="base">
                                        <p:cTn id="15" dur="500" fill="hold"/>
                                        <p:tgtEl>
                                          <p:spTgt spid="10254"/>
                                        </p:tgtEl>
                                        <p:attrNameLst>
                                          <p:attrName>ppt_x</p:attrName>
                                        </p:attrNameLst>
                                      </p:cBhvr>
                                      <p:tavLst>
                                        <p:tav tm="0">
                                          <p:val>
                                            <p:strVal val="#ppt_x"/>
                                          </p:val>
                                        </p:tav>
                                        <p:tav tm="100000">
                                          <p:val>
                                            <p:strVal val="#ppt_x"/>
                                          </p:val>
                                        </p:tav>
                                      </p:tavLst>
                                    </p:anim>
                                    <p:anim calcmode="lin" valueType="num">
                                      <p:cBhvr additive="base">
                                        <p:cTn id="16" dur="500" fill="hold"/>
                                        <p:tgtEl>
                                          <p:spTgt spid="10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4"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4"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5"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4"/>
          <a:stretch>
            <a:fillRect/>
          </a:stretch>
        </p:blipFill>
        <p:spPr>
          <a:xfrm>
            <a:off x="819150" y="1530477"/>
            <a:ext cx="5038234" cy="4075676"/>
          </a:xfrm>
          <a:prstGeom prst="rect">
            <a:avLst/>
          </a:prstGeom>
        </p:spPr>
      </p:pic>
      <p:pic>
        <p:nvPicPr>
          <p:cNvPr id="3" name="图片 2"/>
          <p:cNvPicPr>
            <a:picLocks noChangeAspect="1"/>
          </p:cNvPicPr>
          <p:nvPr/>
        </p:nvPicPr>
        <p:blipFill>
          <a:blip r:embed="rId5"/>
          <a:stretch>
            <a:fillRect/>
          </a:stretch>
        </p:blipFill>
        <p:spPr>
          <a:xfrm>
            <a:off x="6262640" y="1535094"/>
            <a:ext cx="5181348" cy="4071059"/>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4"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配置管理</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076875217"/>
              </p:ext>
            </p:extLst>
          </p:nvPr>
        </p:nvGraphicFramePr>
        <p:xfrm>
          <a:off x="819150" y="1635453"/>
          <a:ext cx="6109362" cy="4241564"/>
        </p:xfrm>
        <a:graphic>
          <a:graphicData uri="http://schemas.openxmlformats.org/drawingml/2006/table">
            <a:tbl>
              <a:tblPr firstRow="1" firstCol="1" bandRow="1" bandCol="1">
                <a:tableStyleId>{5C22544A-7EE6-4342-B048-85BDC9FD1C3A}</a:tableStyleId>
              </a:tblPr>
              <a:tblGrid>
                <a:gridCol w="914756">
                  <a:extLst>
                    <a:ext uri="{9D8B030D-6E8A-4147-A177-3AD203B41FA5}">
                      <a16:colId xmlns:a16="http://schemas.microsoft.com/office/drawing/2014/main" val="2004003263"/>
                    </a:ext>
                  </a:extLst>
                </a:gridCol>
                <a:gridCol w="5194606">
                  <a:extLst>
                    <a:ext uri="{9D8B030D-6E8A-4147-A177-3AD203B41FA5}">
                      <a16:colId xmlns:a16="http://schemas.microsoft.com/office/drawing/2014/main" val="342943450"/>
                    </a:ext>
                  </a:extLst>
                </a:gridCol>
              </a:tblGrid>
              <a:tr h="330632">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0" dirty="0">
                          <a:effectLst/>
                        </a:rPr>
                        <a:t>范围</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85258217"/>
                  </a:ext>
                </a:extLst>
              </a:tr>
              <a:tr h="651822">
                <a:tc>
                  <a:txBody>
                    <a:bodyPr/>
                    <a:lstStyle/>
                    <a:p>
                      <a:pPr algn="just">
                        <a:spcAft>
                          <a:spcPts val="0"/>
                        </a:spcAft>
                      </a:pPr>
                      <a:r>
                        <a:rPr lang="zh-CN" sz="2000" kern="0" dirty="0">
                          <a:effectLst/>
                        </a:rPr>
                        <a:t>信息发布</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课程介绍、教师介绍、资料上传与删除</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8194172"/>
                  </a:ext>
                </a:extLst>
              </a:tr>
              <a:tr h="651822">
                <a:tc>
                  <a:txBody>
                    <a:bodyPr/>
                    <a:lstStyle/>
                    <a:p>
                      <a:pPr algn="just">
                        <a:spcAft>
                          <a:spcPts val="0"/>
                        </a:spcAft>
                      </a:pPr>
                      <a:r>
                        <a:rPr lang="zh-CN" sz="2000" kern="0">
                          <a:effectLst/>
                        </a:rPr>
                        <a:t>课程选取</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课程的选取与加入及退出</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59351336"/>
                  </a:ext>
                </a:extLst>
              </a:tr>
              <a:tr h="651822">
                <a:tc>
                  <a:txBody>
                    <a:bodyPr/>
                    <a:lstStyle/>
                    <a:p>
                      <a:pPr algn="just">
                        <a:spcAft>
                          <a:spcPts val="0"/>
                        </a:spcAft>
                      </a:pPr>
                      <a:r>
                        <a:rPr lang="zh-CN" sz="2000" kern="0">
                          <a:effectLst/>
                        </a:rPr>
                        <a:t>资料下载</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资料的下载</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72467410"/>
                  </a:ext>
                </a:extLst>
              </a:tr>
              <a:tr h="651822">
                <a:tc>
                  <a:txBody>
                    <a:bodyPr/>
                    <a:lstStyle/>
                    <a:p>
                      <a:pPr algn="just">
                        <a:spcAft>
                          <a:spcPts val="0"/>
                        </a:spcAft>
                      </a:pPr>
                      <a:r>
                        <a:rPr lang="zh-CN" sz="2000" kern="0">
                          <a:effectLst/>
                        </a:rPr>
                        <a:t>交流互动</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留言板功能，分享交流论坛</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75291281"/>
                  </a:ext>
                </a:extLst>
              </a:tr>
              <a:tr h="651822">
                <a:tc>
                  <a:txBody>
                    <a:bodyPr/>
                    <a:lstStyle/>
                    <a:p>
                      <a:pPr algn="just">
                        <a:spcAft>
                          <a:spcPts val="0"/>
                        </a:spcAft>
                      </a:pPr>
                      <a:r>
                        <a:rPr lang="zh-CN" sz="2000" kern="0">
                          <a:effectLst/>
                        </a:rPr>
                        <a:t>答疑功能</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教师对学生同步的答疑交流</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17260514"/>
                  </a:ext>
                </a:extLst>
              </a:tr>
              <a:tr h="651822">
                <a:tc>
                  <a:txBody>
                    <a:bodyPr/>
                    <a:lstStyle/>
                    <a:p>
                      <a:pPr algn="just">
                        <a:spcAft>
                          <a:spcPts val="0"/>
                        </a:spcAft>
                      </a:pPr>
                      <a:r>
                        <a:rPr lang="zh-CN" sz="2000" kern="0">
                          <a:effectLst/>
                        </a:rPr>
                        <a:t>网站管理</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管理员对上传资料、留言板及用户申请区域开辟空间进行审查管理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97199773"/>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714700204"/>
              </p:ext>
            </p:extLst>
          </p:nvPr>
        </p:nvGraphicFramePr>
        <p:xfrm>
          <a:off x="7365956" y="2841176"/>
          <a:ext cx="4418057" cy="1686436"/>
        </p:xfrm>
        <a:graphic>
          <a:graphicData uri="http://schemas.openxmlformats.org/drawingml/2006/table">
            <a:tbl>
              <a:tblPr firstRow="1" firstCol="1" bandRow="1" bandCol="1">
                <a:tableStyleId>{5C22544A-7EE6-4342-B048-85BDC9FD1C3A}</a:tableStyleId>
              </a:tblPr>
              <a:tblGrid>
                <a:gridCol w="837011">
                  <a:extLst>
                    <a:ext uri="{9D8B030D-6E8A-4147-A177-3AD203B41FA5}">
                      <a16:colId xmlns:a16="http://schemas.microsoft.com/office/drawing/2014/main" val="3643270382"/>
                    </a:ext>
                  </a:extLst>
                </a:gridCol>
                <a:gridCol w="3581046">
                  <a:extLst>
                    <a:ext uri="{9D8B030D-6E8A-4147-A177-3AD203B41FA5}">
                      <a16:colId xmlns:a16="http://schemas.microsoft.com/office/drawing/2014/main" val="2427887182"/>
                    </a:ext>
                  </a:extLst>
                </a:gridCol>
              </a:tblGrid>
              <a:tr h="660467">
                <a:tc>
                  <a:txBody>
                    <a:bodyPr/>
                    <a:lstStyle/>
                    <a:p>
                      <a:pPr algn="ctr">
                        <a:spcAft>
                          <a:spcPts val="0"/>
                        </a:spcAft>
                      </a:pPr>
                      <a:r>
                        <a:rPr lang="zh-CN" sz="2000" kern="0" dirty="0">
                          <a:effectLst/>
                        </a:rPr>
                        <a:t>特性</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2000" kern="0" dirty="0">
                          <a:effectLst/>
                        </a:rPr>
                        <a:t>范围</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67234544"/>
                  </a:ext>
                </a:extLst>
              </a:tr>
              <a:tr h="1025969">
                <a:tc>
                  <a:txBody>
                    <a:bodyPr/>
                    <a:lstStyle/>
                    <a:p>
                      <a:pPr algn="just">
                        <a:spcAft>
                          <a:spcPts val="0"/>
                        </a:spcAft>
                      </a:pPr>
                      <a:r>
                        <a:rPr lang="en-US" sz="2000" kern="0" dirty="0">
                          <a:effectLst/>
                        </a:rPr>
                        <a:t>APP</a:t>
                      </a:r>
                      <a:r>
                        <a:rPr lang="zh-CN" sz="2000" kern="0" dirty="0">
                          <a:effectLst/>
                        </a:rPr>
                        <a:t>端</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0" dirty="0">
                          <a:effectLst/>
                        </a:rPr>
                        <a:t>在安卓和</a:t>
                      </a:r>
                      <a:r>
                        <a:rPr lang="en-US" sz="2000" kern="0" dirty="0">
                          <a:effectLst/>
                        </a:rPr>
                        <a:t>ISO</a:t>
                      </a:r>
                      <a:r>
                        <a:rPr lang="zh-CN" sz="2000" kern="0" dirty="0">
                          <a:effectLst/>
                        </a:rPr>
                        <a:t>端发布网站</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36022180"/>
                  </a:ext>
                </a:extLst>
              </a:tr>
            </a:tbl>
          </a:graphicData>
        </a:graphic>
      </p:graphicFrame>
    </p:spTree>
    <p:extLst>
      <p:ext uri="{BB962C8B-B14F-4D97-AF65-F5344CB8AC3E}">
        <p14:creationId xmlns:p14="http://schemas.microsoft.com/office/powerpoint/2010/main" val="31144760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746</TotalTime>
  <Pages>0</Pages>
  <Words>1090</Words>
  <Characters>0</Characters>
  <Application>Microsoft Office PowerPoint</Application>
  <DocSecurity>0</DocSecurity>
  <PresentationFormat>宽屏</PresentationFormat>
  <Lines>0</Lines>
  <Paragraphs>301</Paragraphs>
  <Slides>27</Slides>
  <Notes>16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等线</vt:lpstr>
      <vt:lpstr>华文细黑</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senry gee</dc:creator>
  <cp:keywords/>
  <dc:description/>
  <cp:lastModifiedBy>L-Jere</cp:lastModifiedBy>
  <cp:revision>102</cp:revision>
  <dcterms:created xsi:type="dcterms:W3CDTF">2015-05-08T01:08:20Z</dcterms:created>
  <dcterms:modified xsi:type="dcterms:W3CDTF">2018-01-10T12:36:50Z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